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handoutMasterIdLst>
    <p:handoutMasterId r:id="rId20"/>
  </p:handoutMasterIdLst>
  <p:sldIdLst>
    <p:sldId id="2147474470" r:id="rId5"/>
    <p:sldId id="2147474404" r:id="rId6"/>
    <p:sldId id="2147474421" r:id="rId7"/>
    <p:sldId id="2147474468" r:id="rId8"/>
    <p:sldId id="2147482445" r:id="rId9"/>
    <p:sldId id="2147482447" r:id="rId10"/>
    <p:sldId id="2147482466" r:id="rId11"/>
    <p:sldId id="2147482467" r:id="rId12"/>
    <p:sldId id="2147482468" r:id="rId13"/>
    <p:sldId id="2147482469" r:id="rId14"/>
    <p:sldId id="2147482470" r:id="rId15"/>
    <p:sldId id="2147482471" r:id="rId16"/>
    <p:sldId id="2147482472" r:id="rId17"/>
    <p:sldId id="2147482476"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016C4577-E10E-1F41-8170-873D16C28ED6}">
          <p14:sldIdLst>
            <p14:sldId id="2147474470"/>
            <p14:sldId id="2147474404"/>
            <p14:sldId id="2147474421"/>
            <p14:sldId id="2147474468"/>
            <p14:sldId id="2147482445"/>
            <p14:sldId id="2147482447"/>
            <p14:sldId id="2147482466"/>
            <p14:sldId id="2147482467"/>
            <p14:sldId id="2147482468"/>
            <p14:sldId id="2147482469"/>
            <p14:sldId id="2147482470"/>
            <p14:sldId id="2147482471"/>
            <p14:sldId id="2147482472"/>
            <p14:sldId id="21474824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813E06-8C4D-FFE7-6885-96E147D99CA5}" name="Gielkens, Manon" initials="GM" userId="S::manon.gielkens_medtronic.com#ext#@bocconi.onmicrosoft.com::0faece04-9725-4007-b48a-d2dae7c81db7" providerId="AD"/>
  <p188:author id="{89BC1C21-7ED3-A868-B740-34DE58EB6780}" name="Alessandro De Mauro" initials="AM" userId="S::alessandro_demauro_edwards.com#ext#@bocconi.onmicrosoft.com::35d3138a-95ac-4340-af1a-3ddb4431f007" providerId="AD"/>
  <p188:author id="{5A504B23-CE81-3415-BE50-59D927789D5F}" name="Giuditta Callea" initials="GC" userId="S::giuditta.callea@unibocconi.it::e4c7fea7-3e62-4bd9-a141-c6e09110127b" providerId="AD"/>
  <p188:author id="{61AB324E-1163-7770-621E-C8B184EC00AF}" name="Martina Nesverova - AMIRES" initials="MN" userId="S::nesverova@amires.eu::c3dc4f0e-cfca-485b-8ad8-c8e8bb7b46e0" providerId="AD"/>
  <p188:author id="{C512D87C-D1B5-CAD7-DBD4-391D73EE4BE3}" name="Indino, Barbara" initials="IB" userId="S::barbara.indino_medtronic.com#ext#@bocconi.onmicrosoft.com::38fd7859-0634-4ebf-9767-3fa25882f6b3" providerId="AD"/>
  <p188:author id="{756E8792-CADB-434D-9FA9-4A9E83727E7B}" name="Federico Facciolo" initials="FF" userId="S::federico.facciolo@sdabocconi.it::68b9ef94-891b-4940-808f-eee7d4b74d18" providerId="AD"/>
  <p188:author id="{5AF920D0-62F8-33F2-6CFC-98C15D2C0111}" name="Fanny van der Loo" initials="FL" userId="S::fanny_vanderloo_edwards.com#ext#@bocconi.onmicrosoft.com::5ede0366-28e8-4200-a033-c4e0ad09a3c1" providerId="AD"/>
  <p188:author id="{35AD6ED9-D170-3FC4-E5D2-8BE897AD9E3C}" name="Fanny Vanderloo" initials="FV" userId="S::Fanny_vanderLoo@edwards.com::142ca94e-7454-46de-a91b-72cd977b65d8" providerId="AD"/>
  <p188:author id="{5FAC00DD-102F-3D9E-8401-D9EF69E05FAA}" name="Arpita Bhoite" initials="AB" userId="c5e08f13f27aa35f" providerId="Windows Live"/>
  <p188:author id="{EF39C5E7-1362-CDEB-143B-2B17E2FA836D}" name="Martina Nesverova - AMIRES" initials="MA" userId="S::nesverova_amires.eu#ext#@bocconi.onmicrosoft.com::ad44a55a-da66-4855-9582-cfc6fb6f2f15" providerId="AD"/>
  <p188:author id="{A7E572FD-39A5-E614-5227-DC613BF6C00C}" name="Alexandra Herborg Cornelius Poulsson" initials="AP" userId="S::AlexandraHerborgCornelius.Poulsson@fhi.no::11168f4b-2c32-4633-b16c-ac696cc0aba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uditta Callea" initials="GC" lastIdx="18" clrIdx="0">
    <p:extLst>
      <p:ext uri="{19B8F6BF-5375-455C-9EA6-DF929625EA0E}">
        <p15:presenceInfo xmlns:p15="http://schemas.microsoft.com/office/powerpoint/2012/main" userId="S-1-5-21-402651383-2563418326-1543864133-1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BB6A8"/>
    <a:srgbClr val="8D49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5FA42-155E-7B04-53AD-B14A1C54968F}" v="1" dt="2025-12-11T10:26:27.664"/>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04" y="2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a Nesverova - AMIRES" userId="S::nesverova_amires.eu#ext#@bocconi.onmicrosoft.com::ad44a55a-da66-4855-9582-cfc6fb6f2f15" providerId="AD" clId="Web-{CF25FA42-155E-7B04-53AD-B14A1C54968F}"/>
    <pc:docChg chg="delSld modSection">
      <pc:chgData name="Martina Nesverova - AMIRES" userId="S::nesverova_amires.eu#ext#@bocconi.onmicrosoft.com::ad44a55a-da66-4855-9582-cfc6fb6f2f15" providerId="AD" clId="Web-{CF25FA42-155E-7B04-53AD-B14A1C54968F}" dt="2025-12-11T10:26:27.664" v="0"/>
      <pc:docMkLst>
        <pc:docMk/>
      </pc:docMkLst>
      <pc:sldChg chg="del">
        <pc:chgData name="Martina Nesverova - AMIRES" userId="S::nesverova_amires.eu#ext#@bocconi.onmicrosoft.com::ad44a55a-da66-4855-9582-cfc6fb6f2f15" providerId="AD" clId="Web-{CF25FA42-155E-7B04-53AD-B14A1C54968F}" dt="2025-12-11T10:26:27.664" v="0"/>
        <pc:sldMkLst>
          <pc:docMk/>
          <pc:sldMk cId="2199850907" sldId="21474824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33B061-A86A-83E8-6814-500A9E03AE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17078EC-EDD1-8DFE-07FF-100D60F427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9AC662-7FF4-4165-A8D1-7A9B4D64986A}" type="datetimeFigureOut">
              <a:rPr lang="en-GB" smtClean="0"/>
              <a:t>11/12/2025</a:t>
            </a:fld>
            <a:endParaRPr lang="en-GB"/>
          </a:p>
        </p:txBody>
      </p:sp>
      <p:sp>
        <p:nvSpPr>
          <p:cNvPr id="4" name="Footer Placeholder 3">
            <a:extLst>
              <a:ext uri="{FF2B5EF4-FFF2-40B4-BE49-F238E27FC236}">
                <a16:creationId xmlns:a16="http://schemas.microsoft.com/office/drawing/2014/main" id="{FDA14425-5900-638C-98FC-E1002C6F0C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07B6282-4AB1-58A5-703B-A987FCAE9C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D9136B-8860-4FDA-8CE7-D9BBAE677822}" type="slidenum">
              <a:rPr lang="en-GB" smtClean="0"/>
              <a:t>‹#›</a:t>
            </a:fld>
            <a:endParaRPr lang="en-GB"/>
          </a:p>
        </p:txBody>
      </p:sp>
    </p:spTree>
    <p:extLst>
      <p:ext uri="{BB962C8B-B14F-4D97-AF65-F5344CB8AC3E}">
        <p14:creationId xmlns:p14="http://schemas.microsoft.com/office/powerpoint/2010/main" val="210270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39D84B-B0A9-8648-8A0C-FE19DCDA09CE}" type="datetimeFigureOut">
              <a:rPr lang="en-US" smtClean="0"/>
              <a:t>12/11/2025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B7843-F17B-4746-8B0A-4F344EFF89D1}" type="slidenum">
              <a:rPr lang="en-US" smtClean="0"/>
              <a:t>‹#›</a:t>
            </a:fld>
            <a:endParaRPr lang="en-US"/>
          </a:p>
        </p:txBody>
      </p:sp>
    </p:spTree>
    <p:extLst>
      <p:ext uri="{BB962C8B-B14F-4D97-AF65-F5344CB8AC3E}">
        <p14:creationId xmlns:p14="http://schemas.microsoft.com/office/powerpoint/2010/main" val="428674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4B7843-F17B-4746-8B0A-4F344EFF89D1}" type="slidenum">
              <a:rPr lang="en-US" smtClean="0"/>
              <a:t>2</a:t>
            </a:fld>
            <a:endParaRPr lang="en-US"/>
          </a:p>
        </p:txBody>
      </p:sp>
    </p:spTree>
    <p:extLst>
      <p:ext uri="{BB962C8B-B14F-4D97-AF65-F5344CB8AC3E}">
        <p14:creationId xmlns:p14="http://schemas.microsoft.com/office/powerpoint/2010/main" val="19276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58C9F-FEF1-46E2-FFDF-A9145DBA1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78F05-8999-6659-A779-43AB52C20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DBF21-0697-8D54-3A5D-E9F1AC1FF545}"/>
              </a:ext>
            </a:extLst>
          </p:cNvPr>
          <p:cNvSpPr>
            <a:spLocks noGrp="1"/>
          </p:cNvSpPr>
          <p:nvPr>
            <p:ph type="body" idx="1"/>
          </p:nvPr>
        </p:nvSpPr>
        <p:spPr/>
        <p:txBody>
          <a:bodyPr/>
          <a:lstStyle/>
          <a:p>
            <a:r>
              <a:rPr lang="en-GB" sz="1200" b="1"/>
              <a:t>Step 1: </a:t>
            </a:r>
            <a:r>
              <a:rPr lang="en-GB" sz="1200"/>
              <a:t>Proposers review the eligibility requirements and submit their </a:t>
            </a:r>
            <a:r>
              <a:rPr lang="en-GB" sz="1200" b="1"/>
              <a:t>Expression of Interest (EoI) </a:t>
            </a:r>
            <a:r>
              <a:rPr lang="en-GB" sz="1200"/>
              <a:t>online.</a:t>
            </a:r>
          </a:p>
          <a:p>
            <a:r>
              <a:rPr lang="en-GB" sz="1200" b="1"/>
              <a:t>Step 2: </a:t>
            </a:r>
            <a:r>
              <a:rPr lang="en-GB" sz="1200"/>
              <a:t>Proposers and Project contact point participate in an online discussion.</a:t>
            </a:r>
          </a:p>
          <a:p>
            <a:r>
              <a:rPr lang="en-GB" sz="1200" b="1"/>
              <a:t>Step 3: </a:t>
            </a:r>
            <a:r>
              <a:rPr lang="en-GB" sz="1200"/>
              <a:t>Contact point provides a feedback.</a:t>
            </a:r>
          </a:p>
          <a:p>
            <a:r>
              <a:rPr lang="en-GB" sz="1200" b="1"/>
              <a:t>Step 4: </a:t>
            </a:r>
            <a:r>
              <a:rPr lang="en-GB" sz="1200"/>
              <a:t>Proposers complete </a:t>
            </a:r>
            <a:r>
              <a:rPr lang="en-GB" sz="1200" b="1"/>
              <a:t>training.</a:t>
            </a:r>
            <a:r>
              <a:rPr lang="en-GB" sz="1200"/>
              <a:t> </a:t>
            </a:r>
          </a:p>
          <a:p>
            <a:r>
              <a:rPr lang="en-GB" sz="1200" b="1"/>
              <a:t>Step 5: </a:t>
            </a:r>
            <a:r>
              <a:rPr lang="en-GB" sz="1200"/>
              <a:t>Proposers submit the HEU-EFS </a:t>
            </a:r>
            <a:r>
              <a:rPr lang="en-GB" sz="1200" b="1"/>
              <a:t>application </a:t>
            </a:r>
            <a:r>
              <a:rPr lang="en-GB" sz="1200"/>
              <a:t>via an online form.</a:t>
            </a:r>
          </a:p>
          <a:p>
            <a:endParaRPr lang="en-GB"/>
          </a:p>
        </p:txBody>
      </p:sp>
      <p:sp>
        <p:nvSpPr>
          <p:cNvPr id="4" name="Slide Number Placeholder 3">
            <a:extLst>
              <a:ext uri="{FF2B5EF4-FFF2-40B4-BE49-F238E27FC236}">
                <a16:creationId xmlns:a16="http://schemas.microsoft.com/office/drawing/2014/main" id="{AFE36189-D063-F826-5B52-36A7BC91160B}"/>
              </a:ext>
            </a:extLst>
          </p:cNvPr>
          <p:cNvSpPr>
            <a:spLocks noGrp="1"/>
          </p:cNvSpPr>
          <p:nvPr>
            <p:ph type="sldNum" sz="quarter" idx="5"/>
          </p:nvPr>
        </p:nvSpPr>
        <p:spPr/>
        <p:txBody>
          <a:bodyPr/>
          <a:lstStyle/>
          <a:p>
            <a:fld id="{5A4B7843-F17B-4746-8B0A-4F344EFF89D1}" type="slidenum">
              <a:rPr lang="en-US" smtClean="0"/>
              <a:t>5</a:t>
            </a:fld>
            <a:endParaRPr lang="en-US"/>
          </a:p>
        </p:txBody>
      </p:sp>
    </p:spTree>
    <p:extLst>
      <p:ext uri="{BB962C8B-B14F-4D97-AF65-F5344CB8AC3E}">
        <p14:creationId xmlns:p14="http://schemas.microsoft.com/office/powerpoint/2010/main" val="2576174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6E171-BC08-4054-6C94-4DBC7095E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505C0-50CC-DB31-9B71-3BDF74C74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CE0075-AE34-BAFE-8AB6-1C1B4245029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41379B-2590-047C-F95C-C0CF7DD6FE15}"/>
              </a:ext>
            </a:extLst>
          </p:cNvPr>
          <p:cNvSpPr>
            <a:spLocks noGrp="1"/>
          </p:cNvSpPr>
          <p:nvPr>
            <p:ph type="sldNum" sz="quarter" idx="5"/>
          </p:nvPr>
        </p:nvSpPr>
        <p:spPr/>
        <p:txBody>
          <a:bodyPr/>
          <a:lstStyle/>
          <a:p>
            <a:fld id="{5A4B7843-F17B-4746-8B0A-4F344EFF89D1}" type="slidenum">
              <a:rPr lang="en-US" smtClean="0"/>
              <a:t>7</a:t>
            </a:fld>
            <a:endParaRPr lang="en-US"/>
          </a:p>
        </p:txBody>
      </p:sp>
    </p:spTree>
    <p:extLst>
      <p:ext uri="{BB962C8B-B14F-4D97-AF65-F5344CB8AC3E}">
        <p14:creationId xmlns:p14="http://schemas.microsoft.com/office/powerpoint/2010/main" val="1761290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1F1D4-5285-0C7F-8B1B-A183C2A41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D84D4-0326-0F57-D7F8-A47581BEE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E5B24-9DBF-0DAA-3EBF-D2A54F81E8F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B4968B-5D8A-1A07-6E16-9192255E32C5}"/>
              </a:ext>
            </a:extLst>
          </p:cNvPr>
          <p:cNvSpPr>
            <a:spLocks noGrp="1"/>
          </p:cNvSpPr>
          <p:nvPr>
            <p:ph type="sldNum" sz="quarter" idx="5"/>
          </p:nvPr>
        </p:nvSpPr>
        <p:spPr/>
        <p:txBody>
          <a:bodyPr/>
          <a:lstStyle/>
          <a:p>
            <a:fld id="{5A4B7843-F17B-4746-8B0A-4F344EFF89D1}" type="slidenum">
              <a:rPr lang="en-US" smtClean="0"/>
              <a:t>8</a:t>
            </a:fld>
            <a:endParaRPr lang="en-US"/>
          </a:p>
        </p:txBody>
      </p:sp>
    </p:spTree>
    <p:extLst>
      <p:ext uri="{BB962C8B-B14F-4D97-AF65-F5344CB8AC3E}">
        <p14:creationId xmlns:p14="http://schemas.microsoft.com/office/powerpoint/2010/main" val="330851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714C8-5E24-58AC-496E-5907A05F1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B0E3C-971F-6AFD-0BC7-4025C5F58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506CC-9D37-5346-7977-B32B1F4B231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F0E1FC-67DC-B4C0-EC87-9A99976D9CA1}"/>
              </a:ext>
            </a:extLst>
          </p:cNvPr>
          <p:cNvSpPr>
            <a:spLocks noGrp="1"/>
          </p:cNvSpPr>
          <p:nvPr>
            <p:ph type="sldNum" sz="quarter" idx="5"/>
          </p:nvPr>
        </p:nvSpPr>
        <p:spPr/>
        <p:txBody>
          <a:bodyPr/>
          <a:lstStyle/>
          <a:p>
            <a:fld id="{5A4B7843-F17B-4746-8B0A-4F344EFF89D1}" type="slidenum">
              <a:rPr lang="en-US" smtClean="0"/>
              <a:t>9</a:t>
            </a:fld>
            <a:endParaRPr lang="en-US"/>
          </a:p>
        </p:txBody>
      </p:sp>
    </p:spTree>
    <p:extLst>
      <p:ext uri="{BB962C8B-B14F-4D97-AF65-F5344CB8AC3E}">
        <p14:creationId xmlns:p14="http://schemas.microsoft.com/office/powerpoint/2010/main" val="413172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EB8D-64B8-29DD-CAA4-468A363FE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646C5-BD8E-E70E-DBD5-81D2B175F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28B72-1218-5A4D-40B8-1B6E29D8BED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D8035E-5717-C2A7-7206-AEA36CDA8D54}"/>
              </a:ext>
            </a:extLst>
          </p:cNvPr>
          <p:cNvSpPr>
            <a:spLocks noGrp="1"/>
          </p:cNvSpPr>
          <p:nvPr>
            <p:ph type="sldNum" sz="quarter" idx="5"/>
          </p:nvPr>
        </p:nvSpPr>
        <p:spPr/>
        <p:txBody>
          <a:bodyPr/>
          <a:lstStyle/>
          <a:p>
            <a:fld id="{5A4B7843-F17B-4746-8B0A-4F344EFF89D1}" type="slidenum">
              <a:rPr lang="en-US" smtClean="0"/>
              <a:t>10</a:t>
            </a:fld>
            <a:endParaRPr lang="en-US"/>
          </a:p>
        </p:txBody>
      </p:sp>
    </p:spTree>
    <p:extLst>
      <p:ext uri="{BB962C8B-B14F-4D97-AF65-F5344CB8AC3E}">
        <p14:creationId xmlns:p14="http://schemas.microsoft.com/office/powerpoint/2010/main" val="166344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CFA8F-096A-BBB4-F281-804FE1660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8EC92-5878-9E47-F123-783EE2C85E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4D84F-1329-F30D-9391-500D8B0ED1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6B3FD9D-127F-9973-0A18-6EAF069D94D4}"/>
              </a:ext>
            </a:extLst>
          </p:cNvPr>
          <p:cNvSpPr>
            <a:spLocks noGrp="1"/>
          </p:cNvSpPr>
          <p:nvPr>
            <p:ph type="sldNum" sz="quarter" idx="5"/>
          </p:nvPr>
        </p:nvSpPr>
        <p:spPr/>
        <p:txBody>
          <a:bodyPr/>
          <a:lstStyle/>
          <a:p>
            <a:fld id="{5A4B7843-F17B-4746-8B0A-4F344EFF89D1}" type="slidenum">
              <a:rPr lang="en-US" smtClean="0"/>
              <a:t>11</a:t>
            </a:fld>
            <a:endParaRPr lang="en-US"/>
          </a:p>
        </p:txBody>
      </p:sp>
    </p:spTree>
    <p:extLst>
      <p:ext uri="{BB962C8B-B14F-4D97-AF65-F5344CB8AC3E}">
        <p14:creationId xmlns:p14="http://schemas.microsoft.com/office/powerpoint/2010/main" val="2391756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1EBF-BB7F-011B-D571-F4BE3488D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43AD4-5918-0961-2F9B-2DF588C68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60EE3-74E3-93AB-4A74-964267644ED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5C1CBF-E3D1-E80E-BC5E-5CAAC4A49FD9}"/>
              </a:ext>
            </a:extLst>
          </p:cNvPr>
          <p:cNvSpPr>
            <a:spLocks noGrp="1"/>
          </p:cNvSpPr>
          <p:nvPr>
            <p:ph type="sldNum" sz="quarter" idx="5"/>
          </p:nvPr>
        </p:nvSpPr>
        <p:spPr/>
        <p:txBody>
          <a:bodyPr/>
          <a:lstStyle/>
          <a:p>
            <a:fld id="{5A4B7843-F17B-4746-8B0A-4F344EFF89D1}" type="slidenum">
              <a:rPr lang="en-US" smtClean="0"/>
              <a:t>12</a:t>
            </a:fld>
            <a:endParaRPr lang="en-US"/>
          </a:p>
        </p:txBody>
      </p:sp>
    </p:spTree>
    <p:extLst>
      <p:ext uri="{BB962C8B-B14F-4D97-AF65-F5344CB8AC3E}">
        <p14:creationId xmlns:p14="http://schemas.microsoft.com/office/powerpoint/2010/main" val="63094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16" name="Picture 15" descr="A purple and black background&#10;&#10;Description automatically generated">
            <a:extLst>
              <a:ext uri="{FF2B5EF4-FFF2-40B4-BE49-F238E27FC236}">
                <a16:creationId xmlns:a16="http://schemas.microsoft.com/office/drawing/2014/main" id="{F4A24A3A-80A8-BA11-91DC-C217BE07FE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6200000">
            <a:off x="-1003014" y="1003014"/>
            <a:ext cx="6857999" cy="4851973"/>
          </a:xfrm>
          <a:prstGeom prst="rect">
            <a:avLst/>
          </a:prstGeom>
        </p:spPr>
      </p:pic>
      <p:sp>
        <p:nvSpPr>
          <p:cNvPr id="3" name="Content Placeholder 2">
            <a:extLst>
              <a:ext uri="{FF2B5EF4-FFF2-40B4-BE49-F238E27FC236}">
                <a16:creationId xmlns:a16="http://schemas.microsoft.com/office/drawing/2014/main" id="{D4B38F2A-E4FE-5858-7C6B-14E51203B76D}"/>
              </a:ext>
            </a:extLst>
          </p:cNvPr>
          <p:cNvSpPr>
            <a:spLocks noGrp="1"/>
          </p:cNvSpPr>
          <p:nvPr>
            <p:ph idx="10" hasCustomPrompt="1"/>
          </p:nvPr>
        </p:nvSpPr>
        <p:spPr>
          <a:xfrm>
            <a:off x="2552511" y="2577597"/>
            <a:ext cx="888153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Content Placeholder 2">
            <a:extLst>
              <a:ext uri="{FF2B5EF4-FFF2-40B4-BE49-F238E27FC236}">
                <a16:creationId xmlns:a16="http://schemas.microsoft.com/office/drawing/2014/main" id="{88BB2A53-8C82-12B4-CFEF-96CB66E7FF3E}"/>
              </a:ext>
            </a:extLst>
          </p:cNvPr>
          <p:cNvSpPr>
            <a:spLocks noGrp="1"/>
          </p:cNvSpPr>
          <p:nvPr>
            <p:ph idx="22" hasCustomPrompt="1"/>
          </p:nvPr>
        </p:nvSpPr>
        <p:spPr>
          <a:xfrm>
            <a:off x="2552511" y="3258317"/>
            <a:ext cx="8881531" cy="599931"/>
          </a:xfrm>
          <a:prstGeom prst="rect">
            <a:avLst/>
          </a:prstGeom>
        </p:spPr>
        <p:txBody>
          <a:bodyPr/>
          <a:lstStyle>
            <a:lvl1pPr marL="0" indent="0">
              <a:buNone/>
              <a:defRPr sz="2800" b="0" i="0">
                <a:solidFill>
                  <a:schemeClr val="tx1"/>
                </a:solidFill>
                <a:latin typeface="Arial" panose="020B0604020202020204" pitchFamily="34" charset="0"/>
                <a:cs typeface="Arial" panose="020B0604020202020204" pitchFamily="34" charset="0"/>
              </a:defRPr>
            </a:lvl1pPr>
          </a:lstStyle>
          <a:p>
            <a:pPr lvl="0"/>
            <a:r>
              <a:rPr lang="en-GB"/>
              <a:t>Subtitle</a:t>
            </a:r>
          </a:p>
        </p:txBody>
      </p:sp>
      <p:pic>
        <p:nvPicPr>
          <p:cNvPr id="13" name="Picture 12">
            <a:extLst>
              <a:ext uri="{FF2B5EF4-FFF2-40B4-BE49-F238E27FC236}">
                <a16:creationId xmlns:a16="http://schemas.microsoft.com/office/drawing/2014/main" id="{A3BEB0FE-E5F3-8193-B753-600C51112C3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4" name="Graphic 14">
            <a:extLst>
              <a:ext uri="{FF2B5EF4-FFF2-40B4-BE49-F238E27FC236}">
                <a16:creationId xmlns:a16="http://schemas.microsoft.com/office/drawing/2014/main" id="{221D4227-AA77-8618-36AE-1C9422FFD5D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4140" y="481906"/>
            <a:ext cx="2134353" cy="618738"/>
          </a:xfrm>
          <a:prstGeom prst="rect">
            <a:avLst/>
          </a:prstGeom>
        </p:spPr>
      </p:pic>
      <p:cxnSp>
        <p:nvCxnSpPr>
          <p:cNvPr id="15" name="Straight Connector 14">
            <a:extLst>
              <a:ext uri="{FF2B5EF4-FFF2-40B4-BE49-F238E27FC236}">
                <a16:creationId xmlns:a16="http://schemas.microsoft.com/office/drawing/2014/main" id="{D04EFDAD-A6EE-1C6B-8D4E-C99AE42C6A0C}"/>
              </a:ext>
            </a:extLst>
          </p:cNvPr>
          <p:cNvCxnSpPr>
            <a:cxnSpLocks/>
          </p:cNvCxnSpPr>
          <p:nvPr/>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4" name="Content Placeholder 2">
            <a:extLst>
              <a:ext uri="{FF2B5EF4-FFF2-40B4-BE49-F238E27FC236}">
                <a16:creationId xmlns:a16="http://schemas.microsoft.com/office/drawing/2014/main" id="{BC6DA55D-CBCA-F672-A96C-E38ACA93A2FB}"/>
              </a:ext>
            </a:extLst>
          </p:cNvPr>
          <p:cNvSpPr>
            <a:spLocks noGrp="1"/>
          </p:cNvSpPr>
          <p:nvPr>
            <p:ph idx="21" hasCustomPrompt="1"/>
          </p:nvPr>
        </p:nvSpPr>
        <p:spPr>
          <a:xfrm>
            <a:off x="2552511" y="3939037"/>
            <a:ext cx="8881531" cy="923773"/>
          </a:xfrm>
          <a:prstGeom prst="rect">
            <a:avLst/>
          </a:prstGeom>
        </p:spPr>
        <p:txBody>
          <a:bodyPr/>
          <a:lstStyle>
            <a:lvl1pPr marL="0" indent="0">
              <a:buNone/>
              <a:defRPr sz="1400">
                <a:solidFill>
                  <a:schemeClr val="accent2"/>
                </a:solidFill>
              </a:defRPr>
            </a:lvl1pPr>
          </a:lstStyle>
          <a:p>
            <a:pPr lvl="0"/>
            <a:r>
              <a:rPr lang="en-GB"/>
              <a:t>December 2023</a:t>
            </a:r>
          </a:p>
        </p:txBody>
      </p:sp>
      <p:sp>
        <p:nvSpPr>
          <p:cNvPr id="2" name="TextBox 1">
            <a:extLst>
              <a:ext uri="{FF2B5EF4-FFF2-40B4-BE49-F238E27FC236}">
                <a16:creationId xmlns:a16="http://schemas.microsoft.com/office/drawing/2014/main" id="{83819997-752E-7F84-192F-F5CA1BFC4266}"/>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spTree>
    <p:extLst>
      <p:ext uri="{BB962C8B-B14F-4D97-AF65-F5344CB8AC3E}">
        <p14:creationId xmlns:p14="http://schemas.microsoft.com/office/powerpoint/2010/main" val="4153044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32BD97B2-0D52-01AE-AE64-AB70C55E28DC}"/>
              </a:ext>
            </a:extLst>
          </p:cNvPr>
          <p:cNvSpPr>
            <a:spLocks noGrp="1"/>
          </p:cNvSpPr>
          <p:nvPr>
            <p:ph type="pic" sz="quarter" idx="10"/>
          </p:nvPr>
        </p:nvSpPr>
        <p:spPr>
          <a:xfrm>
            <a:off x="0" y="582947"/>
            <a:ext cx="7814883" cy="6275053"/>
          </a:xfrm>
          <a:custGeom>
            <a:avLst/>
            <a:gdLst>
              <a:gd name="connsiteX0" fmla="*/ 0 w 7816850"/>
              <a:gd name="connsiteY0" fmla="*/ 0 h 6268116"/>
              <a:gd name="connsiteX1" fmla="*/ 7816850 w 7816850"/>
              <a:gd name="connsiteY1" fmla="*/ 0 h 6268116"/>
              <a:gd name="connsiteX2" fmla="*/ 7816850 w 7816850"/>
              <a:gd name="connsiteY2" fmla="*/ 6268116 h 6268116"/>
              <a:gd name="connsiteX3" fmla="*/ 0 w 7816850"/>
              <a:gd name="connsiteY3" fmla="*/ 6268116 h 6268116"/>
              <a:gd name="connsiteX4" fmla="*/ 0 w 7816850"/>
              <a:gd name="connsiteY4" fmla="*/ 0 h 6268116"/>
              <a:gd name="connsiteX0" fmla="*/ 0 w 7816850"/>
              <a:gd name="connsiteY0" fmla="*/ 14749 h 6282865"/>
              <a:gd name="connsiteX1" fmla="*/ 7816850 w 7816850"/>
              <a:gd name="connsiteY1" fmla="*/ 0 h 6282865"/>
              <a:gd name="connsiteX2" fmla="*/ 7816850 w 7816850"/>
              <a:gd name="connsiteY2" fmla="*/ 6282865 h 6282865"/>
              <a:gd name="connsiteX3" fmla="*/ 0 w 7816850"/>
              <a:gd name="connsiteY3" fmla="*/ 6282865 h 6282865"/>
              <a:gd name="connsiteX4" fmla="*/ 0 w 7816850"/>
              <a:gd name="connsiteY4" fmla="*/ 14749 h 6282865"/>
              <a:gd name="connsiteX0" fmla="*/ 7620 w 7816850"/>
              <a:gd name="connsiteY0" fmla="*/ 456709 h 6282865"/>
              <a:gd name="connsiteX1" fmla="*/ 7816850 w 7816850"/>
              <a:gd name="connsiteY1" fmla="*/ 0 h 6282865"/>
              <a:gd name="connsiteX2" fmla="*/ 7816850 w 7816850"/>
              <a:gd name="connsiteY2" fmla="*/ 6282865 h 6282865"/>
              <a:gd name="connsiteX3" fmla="*/ 0 w 7816850"/>
              <a:gd name="connsiteY3" fmla="*/ 6282865 h 6282865"/>
              <a:gd name="connsiteX4" fmla="*/ 7620 w 7816850"/>
              <a:gd name="connsiteY4" fmla="*/ 456709 h 6282865"/>
              <a:gd name="connsiteX0" fmla="*/ 7620 w 7816850"/>
              <a:gd name="connsiteY0" fmla="*/ 576441 h 6402597"/>
              <a:gd name="connsiteX1" fmla="*/ 7816850 w 7816850"/>
              <a:gd name="connsiteY1" fmla="*/ 119732 h 6402597"/>
              <a:gd name="connsiteX2" fmla="*/ 7816850 w 7816850"/>
              <a:gd name="connsiteY2" fmla="*/ 6402597 h 6402597"/>
              <a:gd name="connsiteX3" fmla="*/ 0 w 7816850"/>
              <a:gd name="connsiteY3" fmla="*/ 6402597 h 6402597"/>
              <a:gd name="connsiteX4" fmla="*/ 7620 w 7816850"/>
              <a:gd name="connsiteY4" fmla="*/ 576441 h 6402597"/>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60261 h 6586417"/>
              <a:gd name="connsiteX1" fmla="*/ 3108960 w 7816850"/>
              <a:gd name="connsiteY1" fmla="*/ 1401324 h 6586417"/>
              <a:gd name="connsiteX2" fmla="*/ 7816850 w 7816850"/>
              <a:gd name="connsiteY2" fmla="*/ 303552 h 6586417"/>
              <a:gd name="connsiteX3" fmla="*/ 7816850 w 7816850"/>
              <a:gd name="connsiteY3" fmla="*/ 6586417 h 6586417"/>
              <a:gd name="connsiteX4" fmla="*/ 0 w 7816850"/>
              <a:gd name="connsiteY4" fmla="*/ 6586417 h 6586417"/>
              <a:gd name="connsiteX5" fmla="*/ 7620 w 7816850"/>
              <a:gd name="connsiteY5" fmla="*/ 760261 h 6586417"/>
              <a:gd name="connsiteX0" fmla="*/ 7620 w 7816850"/>
              <a:gd name="connsiteY0" fmla="*/ 433657 h 6259813"/>
              <a:gd name="connsiteX1" fmla="*/ 3108960 w 7816850"/>
              <a:gd name="connsiteY1" fmla="*/ 1074720 h 6259813"/>
              <a:gd name="connsiteX2" fmla="*/ 5447030 w 7816850"/>
              <a:gd name="connsiteY2" fmla="*/ 2400108 h 6259813"/>
              <a:gd name="connsiteX3" fmla="*/ 7816850 w 7816850"/>
              <a:gd name="connsiteY3" fmla="*/ 6259813 h 6259813"/>
              <a:gd name="connsiteX4" fmla="*/ 0 w 7816850"/>
              <a:gd name="connsiteY4" fmla="*/ 6259813 h 6259813"/>
              <a:gd name="connsiteX5" fmla="*/ 7620 w 7816850"/>
              <a:gd name="connsiteY5"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47030 w 8059406"/>
              <a:gd name="connsiteY3" fmla="*/ 240010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85865"/>
              <a:gd name="connsiteY0" fmla="*/ 433657 h 6259813"/>
              <a:gd name="connsiteX1" fmla="*/ 3108960 w 8085865"/>
              <a:gd name="connsiteY1" fmla="*/ 1074720 h 6259813"/>
              <a:gd name="connsiteX2" fmla="*/ 3931920 w 8085865"/>
              <a:gd name="connsiteY2" fmla="*/ 1905300 h 6259813"/>
              <a:gd name="connsiteX3" fmla="*/ 5439410 w 8085865"/>
              <a:gd name="connsiteY3" fmla="*/ 2377248 h 6259813"/>
              <a:gd name="connsiteX4" fmla="*/ 5844540 w 8085865"/>
              <a:gd name="connsiteY4" fmla="*/ 4077000 h 6259813"/>
              <a:gd name="connsiteX5" fmla="*/ 7816850 w 8085865"/>
              <a:gd name="connsiteY5" fmla="*/ 6259813 h 6259813"/>
              <a:gd name="connsiteX6" fmla="*/ 0 w 8085865"/>
              <a:gd name="connsiteY6" fmla="*/ 6259813 h 6259813"/>
              <a:gd name="connsiteX7" fmla="*/ 7620 w 8085865"/>
              <a:gd name="connsiteY7" fmla="*/ 433657 h 6259813"/>
              <a:gd name="connsiteX0" fmla="*/ 7620 w 7751269"/>
              <a:gd name="connsiteY0" fmla="*/ 433657 h 6275053"/>
              <a:gd name="connsiteX1" fmla="*/ 3108960 w 7751269"/>
              <a:gd name="connsiteY1" fmla="*/ 1074720 h 6275053"/>
              <a:gd name="connsiteX2" fmla="*/ 3931920 w 7751269"/>
              <a:gd name="connsiteY2" fmla="*/ 1905300 h 6275053"/>
              <a:gd name="connsiteX3" fmla="*/ 5439410 w 7751269"/>
              <a:gd name="connsiteY3" fmla="*/ 2377248 h 6275053"/>
              <a:gd name="connsiteX4" fmla="*/ 5844540 w 7751269"/>
              <a:gd name="connsiteY4" fmla="*/ 4077000 h 6275053"/>
              <a:gd name="connsiteX5" fmla="*/ 7451090 w 7751269"/>
              <a:gd name="connsiteY5" fmla="*/ 6275053 h 6275053"/>
              <a:gd name="connsiteX6" fmla="*/ 0 w 7751269"/>
              <a:gd name="connsiteY6" fmla="*/ 6259813 h 6275053"/>
              <a:gd name="connsiteX7" fmla="*/ 7620 w 7751269"/>
              <a:gd name="connsiteY7" fmla="*/ 433657 h 6275053"/>
              <a:gd name="connsiteX0" fmla="*/ 7620 w 7814986"/>
              <a:gd name="connsiteY0" fmla="*/ 433657 h 6275053"/>
              <a:gd name="connsiteX1" fmla="*/ 3108960 w 7814986"/>
              <a:gd name="connsiteY1" fmla="*/ 1074720 h 6275053"/>
              <a:gd name="connsiteX2" fmla="*/ 3931920 w 7814986"/>
              <a:gd name="connsiteY2" fmla="*/ 1905300 h 6275053"/>
              <a:gd name="connsiteX3" fmla="*/ 5439410 w 7814986"/>
              <a:gd name="connsiteY3" fmla="*/ 2377248 h 6275053"/>
              <a:gd name="connsiteX4" fmla="*/ 5844540 w 7814986"/>
              <a:gd name="connsiteY4" fmla="*/ 4077000 h 6275053"/>
              <a:gd name="connsiteX5" fmla="*/ 7451090 w 7814986"/>
              <a:gd name="connsiteY5" fmla="*/ 6275053 h 6275053"/>
              <a:gd name="connsiteX6" fmla="*/ 0 w 7814986"/>
              <a:gd name="connsiteY6" fmla="*/ 6259813 h 6275053"/>
              <a:gd name="connsiteX7" fmla="*/ 7620 w 7814986"/>
              <a:gd name="connsiteY7" fmla="*/ 433657 h 6275053"/>
              <a:gd name="connsiteX0" fmla="*/ 7620 w 7854700"/>
              <a:gd name="connsiteY0" fmla="*/ 433657 h 6275053"/>
              <a:gd name="connsiteX1" fmla="*/ 3108960 w 7854700"/>
              <a:gd name="connsiteY1" fmla="*/ 1074720 h 6275053"/>
              <a:gd name="connsiteX2" fmla="*/ 3931920 w 7854700"/>
              <a:gd name="connsiteY2" fmla="*/ 1905300 h 6275053"/>
              <a:gd name="connsiteX3" fmla="*/ 5439410 w 7854700"/>
              <a:gd name="connsiteY3" fmla="*/ 2377248 h 6275053"/>
              <a:gd name="connsiteX4" fmla="*/ 5844540 w 7854700"/>
              <a:gd name="connsiteY4" fmla="*/ 4077000 h 6275053"/>
              <a:gd name="connsiteX5" fmla="*/ 7451090 w 7854700"/>
              <a:gd name="connsiteY5" fmla="*/ 6275053 h 6275053"/>
              <a:gd name="connsiteX6" fmla="*/ 0 w 7854700"/>
              <a:gd name="connsiteY6" fmla="*/ 6259813 h 6275053"/>
              <a:gd name="connsiteX7" fmla="*/ 7620 w 7854700"/>
              <a:gd name="connsiteY7" fmla="*/ 433657 h 6275053"/>
              <a:gd name="connsiteX0" fmla="*/ 7620 w 7814883"/>
              <a:gd name="connsiteY0" fmla="*/ 433657 h 6275053"/>
              <a:gd name="connsiteX1" fmla="*/ 3108960 w 7814883"/>
              <a:gd name="connsiteY1" fmla="*/ 1074720 h 6275053"/>
              <a:gd name="connsiteX2" fmla="*/ 3931920 w 7814883"/>
              <a:gd name="connsiteY2" fmla="*/ 1905300 h 6275053"/>
              <a:gd name="connsiteX3" fmla="*/ 5439410 w 7814883"/>
              <a:gd name="connsiteY3" fmla="*/ 2377248 h 6275053"/>
              <a:gd name="connsiteX4" fmla="*/ 5844540 w 7814883"/>
              <a:gd name="connsiteY4" fmla="*/ 4077000 h 6275053"/>
              <a:gd name="connsiteX5" fmla="*/ 7451090 w 7814883"/>
              <a:gd name="connsiteY5" fmla="*/ 6275053 h 6275053"/>
              <a:gd name="connsiteX6" fmla="*/ 0 w 7814883"/>
              <a:gd name="connsiteY6" fmla="*/ 6259813 h 6275053"/>
              <a:gd name="connsiteX7" fmla="*/ 7620 w 7814883"/>
              <a:gd name="connsiteY7" fmla="*/ 433657 h 627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4883" h="6275053">
                <a:moveTo>
                  <a:pt x="7620" y="433657"/>
                </a:moveTo>
                <a:cubicBezTo>
                  <a:pt x="1055370" y="-253995"/>
                  <a:pt x="2257002" y="-182662"/>
                  <a:pt x="3108960" y="1074720"/>
                </a:cubicBezTo>
                <a:cubicBezTo>
                  <a:pt x="3352800" y="1540974"/>
                  <a:pt x="3572722" y="1760602"/>
                  <a:pt x="3931920" y="1905300"/>
                </a:cubicBezTo>
                <a:cubicBezTo>
                  <a:pt x="4321598" y="2126198"/>
                  <a:pt x="4777952" y="1689596"/>
                  <a:pt x="5439410" y="2377248"/>
                </a:cubicBezTo>
                <a:cubicBezTo>
                  <a:pt x="5816600" y="3118928"/>
                  <a:pt x="5449570" y="3433716"/>
                  <a:pt x="5844540" y="4077000"/>
                </a:cubicBezTo>
                <a:cubicBezTo>
                  <a:pt x="6612890" y="5177484"/>
                  <a:pt x="8636000" y="4606961"/>
                  <a:pt x="7451090" y="6275053"/>
                </a:cubicBezTo>
                <a:lnTo>
                  <a:pt x="0" y="6259813"/>
                </a:lnTo>
                <a:lnTo>
                  <a:pt x="7620" y="433657"/>
                </a:lnTo>
                <a:close/>
              </a:path>
            </a:pathLst>
          </a:custGeom>
        </p:spPr>
        <p:txBody>
          <a:bodyPr/>
          <a:lstStyle/>
          <a:p>
            <a:r>
              <a:rPr lang="en-GB"/>
              <a:t>Click icon to add picture</a:t>
            </a:r>
            <a:endParaRPr lang="en-US"/>
          </a:p>
        </p:txBody>
      </p:sp>
      <p:pic>
        <p:nvPicPr>
          <p:cNvPr id="17" name="Picture 16">
            <a:extLst>
              <a:ext uri="{FF2B5EF4-FFF2-40B4-BE49-F238E27FC236}">
                <a16:creationId xmlns:a16="http://schemas.microsoft.com/office/drawing/2014/main" id="{0F59EB11-4ABB-211D-2CC2-DF4CA8620DE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8" name="Graphic 14">
            <a:extLst>
              <a:ext uri="{FF2B5EF4-FFF2-40B4-BE49-F238E27FC236}">
                <a16:creationId xmlns:a16="http://schemas.microsoft.com/office/drawing/2014/main" id="{4512FD4C-697D-9541-F5E0-30A70078735F}"/>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4140" y="481906"/>
            <a:ext cx="2134353" cy="618738"/>
          </a:xfrm>
          <a:prstGeom prst="rect">
            <a:avLst/>
          </a:prstGeom>
        </p:spPr>
      </p:pic>
      <p:cxnSp>
        <p:nvCxnSpPr>
          <p:cNvPr id="19" name="Straight Connector 18">
            <a:extLst>
              <a:ext uri="{FF2B5EF4-FFF2-40B4-BE49-F238E27FC236}">
                <a16:creationId xmlns:a16="http://schemas.microsoft.com/office/drawing/2014/main" id="{97CC7F35-BD65-ACA0-031E-5147D533320C}"/>
              </a:ext>
            </a:extLst>
          </p:cNvPr>
          <p:cNvCxnSpPr>
            <a:cxnSpLocks/>
          </p:cNvCxnSpPr>
          <p:nvPr userDrawn="1"/>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20" name="Content Placeholder 2">
            <a:extLst>
              <a:ext uri="{FF2B5EF4-FFF2-40B4-BE49-F238E27FC236}">
                <a16:creationId xmlns:a16="http://schemas.microsoft.com/office/drawing/2014/main" id="{CF8EB21B-AD70-B3F1-C79A-410517EF260C}"/>
              </a:ext>
            </a:extLst>
          </p:cNvPr>
          <p:cNvSpPr>
            <a:spLocks noGrp="1"/>
          </p:cNvSpPr>
          <p:nvPr>
            <p:ph idx="11" hasCustomPrompt="1"/>
          </p:nvPr>
        </p:nvSpPr>
        <p:spPr>
          <a:xfrm>
            <a:off x="6863324" y="2844974"/>
            <a:ext cx="4991504"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21" name="Content Placeholder 2">
            <a:extLst>
              <a:ext uri="{FF2B5EF4-FFF2-40B4-BE49-F238E27FC236}">
                <a16:creationId xmlns:a16="http://schemas.microsoft.com/office/drawing/2014/main" id="{BA392D26-D185-515E-92C6-E451032EC24C}"/>
              </a:ext>
            </a:extLst>
          </p:cNvPr>
          <p:cNvSpPr>
            <a:spLocks noGrp="1"/>
          </p:cNvSpPr>
          <p:nvPr>
            <p:ph idx="22" hasCustomPrompt="1"/>
          </p:nvPr>
        </p:nvSpPr>
        <p:spPr>
          <a:xfrm>
            <a:off x="6863324" y="3525694"/>
            <a:ext cx="4991504" cy="599931"/>
          </a:xfrm>
          <a:prstGeom prst="rect">
            <a:avLst/>
          </a:prstGeom>
        </p:spPr>
        <p:txBody>
          <a:bodyPr/>
          <a:lstStyle>
            <a:lvl1pPr marL="0" indent="0">
              <a:buNone/>
              <a:defRPr sz="2800" b="0" i="0">
                <a:solidFill>
                  <a:schemeClr val="tx1"/>
                </a:solidFill>
                <a:latin typeface="Arial" panose="020B0604020202020204" pitchFamily="34" charset="0"/>
                <a:cs typeface="Arial" panose="020B0604020202020204" pitchFamily="34" charset="0"/>
              </a:defRPr>
            </a:lvl1pPr>
          </a:lstStyle>
          <a:p>
            <a:pPr lvl="0"/>
            <a:r>
              <a:rPr lang="en-GB"/>
              <a:t>Subtitle</a:t>
            </a:r>
          </a:p>
        </p:txBody>
      </p:sp>
      <p:sp>
        <p:nvSpPr>
          <p:cNvPr id="22" name="Content Placeholder 2">
            <a:extLst>
              <a:ext uri="{FF2B5EF4-FFF2-40B4-BE49-F238E27FC236}">
                <a16:creationId xmlns:a16="http://schemas.microsoft.com/office/drawing/2014/main" id="{8924DA46-EAF5-E755-819B-EF53FE1C728B}"/>
              </a:ext>
            </a:extLst>
          </p:cNvPr>
          <p:cNvSpPr>
            <a:spLocks noGrp="1"/>
          </p:cNvSpPr>
          <p:nvPr>
            <p:ph idx="21" hasCustomPrompt="1"/>
          </p:nvPr>
        </p:nvSpPr>
        <p:spPr>
          <a:xfrm>
            <a:off x="6863324" y="4206414"/>
            <a:ext cx="4991504" cy="923773"/>
          </a:xfrm>
          <a:prstGeom prst="rect">
            <a:avLst/>
          </a:prstGeom>
        </p:spPr>
        <p:txBody>
          <a:bodyPr/>
          <a:lstStyle>
            <a:lvl1pPr marL="0" indent="0">
              <a:buNone/>
              <a:defRPr sz="1400">
                <a:solidFill>
                  <a:schemeClr val="accent2"/>
                </a:solidFill>
              </a:defRPr>
            </a:lvl1pPr>
          </a:lstStyle>
          <a:p>
            <a:pPr lvl="0"/>
            <a:r>
              <a:rPr lang="en-GB"/>
              <a:t>December 2023</a:t>
            </a:r>
          </a:p>
        </p:txBody>
      </p:sp>
      <p:pic>
        <p:nvPicPr>
          <p:cNvPr id="23" name="Picture 22" descr="A purple and black wavy background&#10;&#10;Description automatically generated">
            <a:extLst>
              <a:ext uri="{FF2B5EF4-FFF2-40B4-BE49-F238E27FC236}">
                <a16:creationId xmlns:a16="http://schemas.microsoft.com/office/drawing/2014/main" id="{A3F643F1-AF66-5946-279D-0B91B9D81071}"/>
              </a:ext>
            </a:extLst>
          </p:cNvPr>
          <p:cNvPicPr>
            <a:picLocks noChangeAspect="1"/>
          </p:cNvPicPr>
          <p:nvPr userDrawn="1"/>
        </p:nvPicPr>
        <p:blipFill>
          <a:blip r:embed="rId5">
            <a:alphaModFix amt="35000"/>
          </a:blip>
          <a:stretch>
            <a:fillRect/>
          </a:stretch>
        </p:blipFill>
        <p:spPr>
          <a:xfrm>
            <a:off x="0" y="916967"/>
            <a:ext cx="7274257" cy="5941033"/>
          </a:xfrm>
          <a:prstGeom prst="rect">
            <a:avLst/>
          </a:prstGeom>
        </p:spPr>
      </p:pic>
    </p:spTree>
    <p:extLst>
      <p:ext uri="{BB962C8B-B14F-4D97-AF65-F5344CB8AC3E}">
        <p14:creationId xmlns:p14="http://schemas.microsoft.com/office/powerpoint/2010/main" val="3427625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Alternative">
    <p:spTree>
      <p:nvGrpSpPr>
        <p:cNvPr id="1" name=""/>
        <p:cNvGrpSpPr/>
        <p:nvPr/>
      </p:nvGrpSpPr>
      <p:grpSpPr>
        <a:xfrm>
          <a:off x="0" y="0"/>
          <a:ext cx="0" cy="0"/>
          <a:chOff x="0" y="0"/>
          <a:chExt cx="0" cy="0"/>
        </a:xfrm>
      </p:grpSpPr>
      <p:pic>
        <p:nvPicPr>
          <p:cNvPr id="2" name="Picture 1" descr="A purple and black wavy background&#10;&#10;Description automatically generated">
            <a:extLst>
              <a:ext uri="{FF2B5EF4-FFF2-40B4-BE49-F238E27FC236}">
                <a16:creationId xmlns:a16="http://schemas.microsoft.com/office/drawing/2014/main" id="{44436BA1-E8CB-6684-7C4B-79217225347D}"/>
              </a:ext>
            </a:extLst>
          </p:cNvPr>
          <p:cNvPicPr>
            <a:picLocks noChangeAspect="1"/>
          </p:cNvPicPr>
          <p:nvPr userDrawn="1"/>
        </p:nvPicPr>
        <p:blipFill>
          <a:blip r:embed="rId2"/>
          <a:stretch>
            <a:fillRect/>
          </a:stretch>
        </p:blipFill>
        <p:spPr>
          <a:xfrm flipH="1">
            <a:off x="5800299" y="1637768"/>
            <a:ext cx="6391701" cy="5220232"/>
          </a:xfrm>
          <a:prstGeom prst="rect">
            <a:avLst/>
          </a:prstGeom>
        </p:spPr>
      </p:pic>
      <p:sp>
        <p:nvSpPr>
          <p:cNvPr id="3" name="Picture Placeholder 9">
            <a:extLst>
              <a:ext uri="{FF2B5EF4-FFF2-40B4-BE49-F238E27FC236}">
                <a16:creationId xmlns:a16="http://schemas.microsoft.com/office/drawing/2014/main" id="{9D1EF88C-6856-634A-CBB1-0640C2C7EF5E}"/>
              </a:ext>
            </a:extLst>
          </p:cNvPr>
          <p:cNvSpPr>
            <a:spLocks noGrp="1"/>
          </p:cNvSpPr>
          <p:nvPr>
            <p:ph type="pic" sz="quarter" idx="10"/>
          </p:nvPr>
        </p:nvSpPr>
        <p:spPr>
          <a:xfrm>
            <a:off x="7178567" y="1233373"/>
            <a:ext cx="3964151" cy="3965042"/>
          </a:xfrm>
          <a:prstGeom prst="ellipse">
            <a:avLst/>
          </a:prstGeom>
        </p:spPr>
        <p:txBody>
          <a:bodyPr/>
          <a:lstStyle/>
          <a:p>
            <a:r>
              <a:rPr lang="en-GB"/>
              <a:t>Click icon to add picture</a:t>
            </a:r>
            <a:endParaRPr lang="en-US"/>
          </a:p>
        </p:txBody>
      </p:sp>
      <p:pic>
        <p:nvPicPr>
          <p:cNvPr id="4" name="Picture 3" descr="A close-up of a logo&#10;&#10;Description automatically generated">
            <a:extLst>
              <a:ext uri="{FF2B5EF4-FFF2-40B4-BE49-F238E27FC236}">
                <a16:creationId xmlns:a16="http://schemas.microsoft.com/office/drawing/2014/main" id="{AAA7FDC2-A528-E688-EC22-B0FFED04070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pic>
        <p:nvPicPr>
          <p:cNvPr id="5" name="Picture 4">
            <a:extLst>
              <a:ext uri="{FF2B5EF4-FFF2-40B4-BE49-F238E27FC236}">
                <a16:creationId xmlns:a16="http://schemas.microsoft.com/office/drawing/2014/main" id="{ECE8887E-E892-F0C1-A673-6A32F5134851}"/>
              </a:ext>
            </a:extLst>
          </p:cNvPr>
          <p:cNvPicPr>
            <a:picLocks noChangeAspect="1"/>
          </p:cNvPicPr>
          <p:nvPr userDrawn="1"/>
        </p:nvPicPr>
        <p:blipFill>
          <a:blip r:embed="rId4"/>
          <a:stretch>
            <a:fillRect/>
          </a:stretch>
        </p:blipFill>
        <p:spPr>
          <a:xfrm>
            <a:off x="667500" y="1155938"/>
            <a:ext cx="1059929" cy="117770"/>
          </a:xfrm>
          <a:prstGeom prst="rect">
            <a:avLst/>
          </a:prstGeom>
        </p:spPr>
      </p:pic>
      <p:sp>
        <p:nvSpPr>
          <p:cNvPr id="6" name="Content Placeholder 2">
            <a:extLst>
              <a:ext uri="{FF2B5EF4-FFF2-40B4-BE49-F238E27FC236}">
                <a16:creationId xmlns:a16="http://schemas.microsoft.com/office/drawing/2014/main" id="{7CA2F23C-FAF8-18A1-F633-8D79755CF346}"/>
              </a:ext>
            </a:extLst>
          </p:cNvPr>
          <p:cNvSpPr>
            <a:spLocks noGrp="1"/>
          </p:cNvSpPr>
          <p:nvPr>
            <p:ph idx="11" hasCustomPrompt="1"/>
          </p:nvPr>
        </p:nvSpPr>
        <p:spPr>
          <a:xfrm>
            <a:off x="665113" y="481905"/>
            <a:ext cx="9992098"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9" name="Text Placeholder 8">
            <a:extLst>
              <a:ext uri="{FF2B5EF4-FFF2-40B4-BE49-F238E27FC236}">
                <a16:creationId xmlns:a16="http://schemas.microsoft.com/office/drawing/2014/main" id="{30D2415E-3CC1-66FA-6330-305B232AEC69}"/>
              </a:ext>
            </a:extLst>
          </p:cNvPr>
          <p:cNvSpPr>
            <a:spLocks noGrp="1"/>
          </p:cNvSpPr>
          <p:nvPr>
            <p:ph type="body" sz="quarter" idx="30" hasCustomPrompt="1"/>
          </p:nvPr>
        </p:nvSpPr>
        <p:spPr>
          <a:xfrm>
            <a:off x="665113" y="1787525"/>
            <a:ext cx="5583288" cy="914400"/>
          </a:xfrm>
          <a:prstGeom prst="rect">
            <a:avLst/>
          </a:prstGeom>
        </p:spPr>
        <p:txBody>
          <a:bodyPr/>
          <a:lstStyle>
            <a:lvl1pPr marL="0" indent="0">
              <a:buNone/>
              <a:defRPr sz="1600"/>
            </a:lvl1pPr>
          </a:lstStyle>
          <a:p>
            <a:pPr>
              <a:lnSpc>
                <a:spcPct val="107000"/>
              </a:lnSpc>
              <a:spcAft>
                <a:spcPts val="800"/>
              </a:spcAft>
            </a:pPr>
            <a:r>
              <a:rPr lang="en-US" sz="1800" b="1"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Ut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wisi</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enim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ad minim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veniam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quis</a:t>
            </a:r>
            <a:r>
              <a:rPr lang="en-US" sz="1800" b="1" kern="100">
                <a:effectLst/>
                <a:latin typeface="Arial" panose="020B0604020202020204" pitchFamily="34" charset="0"/>
                <a:ea typeface="Calibri" panose="020F0502020204030204" pitchFamily="34" charset="0"/>
                <a:cs typeface="Times New Roman" panose="02020603050405020304" pitchFamily="18" charset="0"/>
              </a:rPr>
              <a:t> nostrum.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amet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err="1">
                <a:effectLst/>
                <a:latin typeface="Arial" panose="020B0604020202020204" pitchFamily="34" charset="0"/>
                <a:ea typeface="Calibri" panose="020F0502020204030204" pitchFamily="34" charset="0"/>
                <a:cs typeface="Times New Roman" panose="02020603050405020304" pitchFamily="18" charset="0"/>
              </a:rPr>
              <a:t>Exerci</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tation</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ullamcorper</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suscipit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lobortis</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nisl</a:t>
            </a:r>
            <a:r>
              <a:rPr lang="fr-FR" sz="1800" kern="100">
                <a:effectLst/>
                <a:latin typeface="Arial" panose="020B0604020202020204" pitchFamily="34" charset="0"/>
                <a:ea typeface="Calibri" panose="020F0502020204030204" pitchFamily="34" charset="0"/>
                <a:cs typeface="Times New Roman" panose="02020603050405020304" pitchFamily="18" charset="0"/>
              </a:rPr>
              <a:t> ut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aliquip</a:t>
            </a:r>
            <a:r>
              <a:rPr lang="fr-FR" sz="1800" kern="100">
                <a:effectLst/>
                <a:latin typeface="Arial" panose="020B0604020202020204" pitchFamily="34" charset="0"/>
                <a:ea typeface="Calibri" panose="020F0502020204030204" pitchFamily="34" charset="0"/>
                <a:cs typeface="Times New Roman" panose="02020603050405020304" pitchFamily="18" charset="0"/>
              </a:rPr>
              <a:t> ex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ea</a:t>
            </a:r>
            <a:r>
              <a:rPr lang="fr-FR" sz="1800" kern="100">
                <a:effectLst/>
                <a:latin typeface="Arial" panose="020B0604020202020204" pitchFamily="34" charset="0"/>
                <a:ea typeface="Calibri" panose="020F0502020204030204" pitchFamily="34" charset="0"/>
                <a:cs typeface="Times New Roman" panose="02020603050405020304" pitchFamily="18" charset="0"/>
              </a:rPr>
              <a:t> commodo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consequat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kern="100">
                <a:effectLst/>
                <a:latin typeface="Arial" panose="020B0604020202020204" pitchFamily="34" charset="0"/>
                <a:ea typeface="Calibri" panose="020F0502020204030204" pitchFamily="34" charset="0"/>
                <a:cs typeface="Times New Roman" panose="02020603050405020304" pitchFamily="18" charset="0"/>
              </a:rPr>
              <a: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8485300-4E57-834A-EE00-CF4463B870B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130705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pic>
        <p:nvPicPr>
          <p:cNvPr id="13" name="Picture 12" descr="A purple and black background&#10;&#10;Description automatically generated">
            <a:extLst>
              <a:ext uri="{FF2B5EF4-FFF2-40B4-BE49-F238E27FC236}">
                <a16:creationId xmlns:a16="http://schemas.microsoft.com/office/drawing/2014/main" id="{6D9AF0B7-F38F-976A-FA3B-F3A37D4EC1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
        <p:nvSpPr>
          <p:cNvPr id="2" name="TextBox 1">
            <a:extLst>
              <a:ext uri="{FF2B5EF4-FFF2-40B4-BE49-F238E27FC236}">
                <a16:creationId xmlns:a16="http://schemas.microsoft.com/office/drawing/2014/main" id="{9B44A79E-FD25-F932-7F20-9F318ADEC3AA}"/>
              </a:ext>
            </a:extLst>
          </p:cNvPr>
          <p:cNvSpPr txBox="1"/>
          <p:nvPr userDrawn="1"/>
        </p:nvSpPr>
        <p:spPr>
          <a:xfrm>
            <a:off x="609921" y="468351"/>
            <a:ext cx="9618411"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Disclaimer</a:t>
            </a:r>
          </a:p>
        </p:txBody>
      </p:sp>
      <p:pic>
        <p:nvPicPr>
          <p:cNvPr id="4" name="Picture 3">
            <a:extLst>
              <a:ext uri="{FF2B5EF4-FFF2-40B4-BE49-F238E27FC236}">
                <a16:creationId xmlns:a16="http://schemas.microsoft.com/office/drawing/2014/main" id="{744D6B7E-BEE7-98B9-1FBB-E7AD4C952012}"/>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 Placeholder 8">
            <a:extLst>
              <a:ext uri="{FF2B5EF4-FFF2-40B4-BE49-F238E27FC236}">
                <a16:creationId xmlns:a16="http://schemas.microsoft.com/office/drawing/2014/main" id="{F2E17B1D-2147-6287-5A9D-35CCBD1EE353}"/>
              </a:ext>
            </a:extLst>
          </p:cNvPr>
          <p:cNvSpPr>
            <a:spLocks noGrp="1"/>
          </p:cNvSpPr>
          <p:nvPr>
            <p:ph type="body" sz="quarter" idx="10" hasCustomPrompt="1"/>
          </p:nvPr>
        </p:nvSpPr>
        <p:spPr>
          <a:xfrm>
            <a:off x="609922" y="2163762"/>
            <a:ext cx="8846498" cy="1265237"/>
          </a:xfrm>
          <a:prstGeom prst="rect">
            <a:avLst/>
          </a:prstGeom>
        </p:spPr>
        <p:txBody>
          <a:bodyPr/>
          <a:lstStyle>
            <a:lvl1pPr marL="0" indent="0">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kern="100">
                <a:effectLst/>
                <a:latin typeface="Arial" panose="020B0604020202020204" pitchFamily="34" charset="0"/>
                <a:ea typeface="Calibri" panose="020F0502020204030204" pitchFamily="34" charset="0"/>
                <a:cs typeface="Times New Roman" panose="02020603050405020304" pitchFamily="18" charset="0"/>
              </a:rPr>
              <a:t>This project is funded by the European Union, the private members, and those contributing partners of the IHI JU. Views and opinions expressed are however those of the author(s) only and do not necessarily reflect those of the aforementioned parties. Neither of the parties can be held responsible for them.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A8CBBD0-C67E-555C-AD83-5903565FED27}"/>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31034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10A9AC3-FFC0-AD30-226B-5CED07D28C35}"/>
              </a:ext>
            </a:extLst>
          </p:cNvPr>
          <p:cNvSpPr>
            <a:spLocks noGrp="1"/>
          </p:cNvSpPr>
          <p:nvPr>
            <p:ph idx="17" hasCustomPrompt="1"/>
          </p:nvPr>
        </p:nvSpPr>
        <p:spPr>
          <a:xfrm>
            <a:off x="3120526"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8" name="Content Placeholder 2">
            <a:extLst>
              <a:ext uri="{FF2B5EF4-FFF2-40B4-BE49-F238E27FC236}">
                <a16:creationId xmlns:a16="http://schemas.microsoft.com/office/drawing/2014/main" id="{047D4B5D-5B34-F1E7-DE77-007982D579D0}"/>
              </a:ext>
            </a:extLst>
          </p:cNvPr>
          <p:cNvSpPr>
            <a:spLocks noGrp="1"/>
          </p:cNvSpPr>
          <p:nvPr>
            <p:ph idx="18" hasCustomPrompt="1"/>
          </p:nvPr>
        </p:nvSpPr>
        <p:spPr>
          <a:xfrm>
            <a:off x="5790005"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0" name="Content Placeholder 2">
            <a:extLst>
              <a:ext uri="{FF2B5EF4-FFF2-40B4-BE49-F238E27FC236}">
                <a16:creationId xmlns:a16="http://schemas.microsoft.com/office/drawing/2014/main" id="{4CFFEDFC-BB79-B7B0-FE58-BE6C4683271C}"/>
              </a:ext>
            </a:extLst>
          </p:cNvPr>
          <p:cNvSpPr>
            <a:spLocks noGrp="1"/>
          </p:cNvSpPr>
          <p:nvPr>
            <p:ph idx="19" hasCustomPrompt="1"/>
          </p:nvPr>
        </p:nvSpPr>
        <p:spPr>
          <a:xfrm>
            <a:off x="3120526"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1" name="Content Placeholder 2">
            <a:extLst>
              <a:ext uri="{FF2B5EF4-FFF2-40B4-BE49-F238E27FC236}">
                <a16:creationId xmlns:a16="http://schemas.microsoft.com/office/drawing/2014/main" id="{5CAB876A-6C4B-266B-7C58-CC3098A39574}"/>
              </a:ext>
            </a:extLst>
          </p:cNvPr>
          <p:cNvSpPr>
            <a:spLocks noGrp="1"/>
          </p:cNvSpPr>
          <p:nvPr>
            <p:ph idx="20" hasCustomPrompt="1"/>
          </p:nvPr>
        </p:nvSpPr>
        <p:spPr>
          <a:xfrm>
            <a:off x="5790005"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1" name="Content Placeholder 2">
            <a:extLst>
              <a:ext uri="{FF2B5EF4-FFF2-40B4-BE49-F238E27FC236}">
                <a16:creationId xmlns:a16="http://schemas.microsoft.com/office/drawing/2014/main" id="{294DF8E3-1B26-3CB0-CD3B-99D2044ECADC}"/>
              </a:ext>
            </a:extLst>
          </p:cNvPr>
          <p:cNvSpPr>
            <a:spLocks noGrp="1"/>
          </p:cNvSpPr>
          <p:nvPr>
            <p:ph idx="11" hasCustomPrompt="1"/>
          </p:nvPr>
        </p:nvSpPr>
        <p:spPr>
          <a:xfrm>
            <a:off x="583982"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2" name="Content Placeholder 2">
            <a:extLst>
              <a:ext uri="{FF2B5EF4-FFF2-40B4-BE49-F238E27FC236}">
                <a16:creationId xmlns:a16="http://schemas.microsoft.com/office/drawing/2014/main" id="{3F33BB86-571F-4F16-C064-E24329F3B2EB}"/>
              </a:ext>
            </a:extLst>
          </p:cNvPr>
          <p:cNvSpPr>
            <a:spLocks noGrp="1"/>
          </p:cNvSpPr>
          <p:nvPr>
            <p:ph idx="12" hasCustomPrompt="1"/>
          </p:nvPr>
        </p:nvSpPr>
        <p:spPr>
          <a:xfrm>
            <a:off x="3182207"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3" name="Content Placeholder 2">
            <a:extLst>
              <a:ext uri="{FF2B5EF4-FFF2-40B4-BE49-F238E27FC236}">
                <a16:creationId xmlns:a16="http://schemas.microsoft.com/office/drawing/2014/main" id="{4BB07246-6ABD-9A05-96FA-A3491659D29E}"/>
              </a:ext>
            </a:extLst>
          </p:cNvPr>
          <p:cNvSpPr>
            <a:spLocks noGrp="1"/>
          </p:cNvSpPr>
          <p:nvPr>
            <p:ph idx="13" hasCustomPrompt="1"/>
          </p:nvPr>
        </p:nvSpPr>
        <p:spPr>
          <a:xfrm>
            <a:off x="5800411"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4" name="Content Placeholder 2">
            <a:extLst>
              <a:ext uri="{FF2B5EF4-FFF2-40B4-BE49-F238E27FC236}">
                <a16:creationId xmlns:a16="http://schemas.microsoft.com/office/drawing/2014/main" id="{5CD19F50-1C3F-46B1-C23A-9F5094CFC7C5}"/>
              </a:ext>
            </a:extLst>
          </p:cNvPr>
          <p:cNvSpPr>
            <a:spLocks noGrp="1"/>
          </p:cNvSpPr>
          <p:nvPr>
            <p:ph idx="14" hasCustomPrompt="1"/>
          </p:nvPr>
        </p:nvSpPr>
        <p:spPr>
          <a:xfrm>
            <a:off x="583982"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5" name="Content Placeholder 2">
            <a:extLst>
              <a:ext uri="{FF2B5EF4-FFF2-40B4-BE49-F238E27FC236}">
                <a16:creationId xmlns:a16="http://schemas.microsoft.com/office/drawing/2014/main" id="{43D4D3B7-D5A6-B80D-DDE4-0B1B205A06C5}"/>
              </a:ext>
            </a:extLst>
          </p:cNvPr>
          <p:cNvSpPr>
            <a:spLocks noGrp="1"/>
          </p:cNvSpPr>
          <p:nvPr>
            <p:ph idx="15" hasCustomPrompt="1"/>
          </p:nvPr>
        </p:nvSpPr>
        <p:spPr>
          <a:xfrm>
            <a:off x="3182207"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6" name="Content Placeholder 2">
            <a:extLst>
              <a:ext uri="{FF2B5EF4-FFF2-40B4-BE49-F238E27FC236}">
                <a16:creationId xmlns:a16="http://schemas.microsoft.com/office/drawing/2014/main" id="{E2F43F2B-AA95-523D-BE20-1C3EBF996D46}"/>
              </a:ext>
            </a:extLst>
          </p:cNvPr>
          <p:cNvSpPr>
            <a:spLocks noGrp="1"/>
          </p:cNvSpPr>
          <p:nvPr>
            <p:ph idx="16" hasCustomPrompt="1"/>
          </p:nvPr>
        </p:nvSpPr>
        <p:spPr>
          <a:xfrm>
            <a:off x="5800411"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pic>
        <p:nvPicPr>
          <p:cNvPr id="16" name="Picture 15">
            <a:extLst>
              <a:ext uri="{FF2B5EF4-FFF2-40B4-BE49-F238E27FC236}">
                <a16:creationId xmlns:a16="http://schemas.microsoft.com/office/drawing/2014/main" id="{B9561365-D7C5-5FBF-C8D4-6FF0CF097AC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20" name="Content Placeholder 2">
            <a:extLst>
              <a:ext uri="{FF2B5EF4-FFF2-40B4-BE49-F238E27FC236}">
                <a16:creationId xmlns:a16="http://schemas.microsoft.com/office/drawing/2014/main" id="{9C21CF57-7FF4-DED3-DC93-0BAE05C3BEE5}"/>
              </a:ext>
            </a:extLst>
          </p:cNvPr>
          <p:cNvSpPr>
            <a:spLocks noGrp="1"/>
          </p:cNvSpPr>
          <p:nvPr>
            <p:ph idx="10" hasCustomPrompt="1"/>
          </p:nvPr>
        </p:nvSpPr>
        <p:spPr>
          <a:xfrm>
            <a:off x="665113" y="481905"/>
            <a:ext cx="9830257"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Agenda</a:t>
            </a:r>
          </a:p>
        </p:txBody>
      </p:sp>
      <p:sp>
        <p:nvSpPr>
          <p:cNvPr id="32" name="Content Placeholder 2">
            <a:extLst>
              <a:ext uri="{FF2B5EF4-FFF2-40B4-BE49-F238E27FC236}">
                <a16:creationId xmlns:a16="http://schemas.microsoft.com/office/drawing/2014/main" id="{F5FB5C97-5327-B0B0-BACD-1795368135BE}"/>
              </a:ext>
            </a:extLst>
          </p:cNvPr>
          <p:cNvSpPr>
            <a:spLocks noGrp="1"/>
          </p:cNvSpPr>
          <p:nvPr>
            <p:ph idx="21" hasCustomPrompt="1"/>
          </p:nvPr>
        </p:nvSpPr>
        <p:spPr>
          <a:xfrm>
            <a:off x="582121"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3" name="Content Placeholder 2">
            <a:extLst>
              <a:ext uri="{FF2B5EF4-FFF2-40B4-BE49-F238E27FC236}">
                <a16:creationId xmlns:a16="http://schemas.microsoft.com/office/drawing/2014/main" id="{01DD44E9-E1D6-98CC-2D43-9739AA15CB79}"/>
              </a:ext>
            </a:extLst>
          </p:cNvPr>
          <p:cNvSpPr>
            <a:spLocks noGrp="1"/>
          </p:cNvSpPr>
          <p:nvPr>
            <p:ph idx="22" hasCustomPrompt="1"/>
          </p:nvPr>
        </p:nvSpPr>
        <p:spPr>
          <a:xfrm>
            <a:off x="582121"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pic>
        <p:nvPicPr>
          <p:cNvPr id="34" name="Picture 33" descr="A purple and black background&#10;&#10;Description automatically generated">
            <a:extLst>
              <a:ext uri="{FF2B5EF4-FFF2-40B4-BE49-F238E27FC236}">
                <a16:creationId xmlns:a16="http://schemas.microsoft.com/office/drawing/2014/main" id="{167F6F81-BD2E-4611-50C6-9518D41CF59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rot="5400000" flipH="1">
            <a:off x="6337014" y="1003014"/>
            <a:ext cx="6857999" cy="4851973"/>
          </a:xfrm>
          <a:prstGeom prst="rect">
            <a:avLst/>
          </a:prstGeom>
        </p:spPr>
      </p:pic>
      <p:sp>
        <p:nvSpPr>
          <p:cNvPr id="2" name="TextBox 1">
            <a:extLst>
              <a:ext uri="{FF2B5EF4-FFF2-40B4-BE49-F238E27FC236}">
                <a16:creationId xmlns:a16="http://schemas.microsoft.com/office/drawing/2014/main" id="{4FEF936C-653B-2B5E-2AA7-ED02BF62773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37796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36901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2368722" cy="1832945"/>
          </a:xfrm>
          <a:prstGeom prst="rect">
            <a:avLst/>
          </a:prstGeom>
        </p:spPr>
        <p:txBody>
          <a:bodyPr/>
          <a:lstStyle>
            <a:lvl1pPr marL="0" indent="0" algn="ctr">
              <a:buNone/>
              <a:defRPr sz="2000"/>
            </a:lvl1pPr>
          </a:lstStyle>
          <a:p>
            <a:pPr lvl="0"/>
            <a:r>
              <a:rPr lang="en-US"/>
              <a:t>Insert photo</a:t>
            </a:r>
          </a:p>
        </p:txBody>
      </p:sp>
      <p:sp>
        <p:nvSpPr>
          <p:cNvPr id="13" name="Content Placeholder 2">
            <a:extLst>
              <a:ext uri="{FF2B5EF4-FFF2-40B4-BE49-F238E27FC236}">
                <a16:creationId xmlns:a16="http://schemas.microsoft.com/office/drawing/2014/main" id="{E8E4B21E-9FD7-F69F-EA57-C6D228F90703}"/>
              </a:ext>
            </a:extLst>
          </p:cNvPr>
          <p:cNvSpPr>
            <a:spLocks noGrp="1"/>
          </p:cNvSpPr>
          <p:nvPr>
            <p:ph sz="half" idx="11" hasCustomPrompt="1"/>
          </p:nvPr>
        </p:nvSpPr>
        <p:spPr>
          <a:xfrm>
            <a:off x="4800951" y="1645920"/>
            <a:ext cx="2368722" cy="1832945"/>
          </a:xfrm>
          <a:prstGeom prst="rect">
            <a:avLst/>
          </a:prstGeom>
        </p:spPr>
        <p:txBody>
          <a:bodyPr/>
          <a:lstStyle>
            <a:lvl1pPr marL="0" indent="0" algn="ctr">
              <a:buNone/>
              <a:defRPr sz="2000"/>
            </a:lvl1pPr>
          </a:lstStyle>
          <a:p>
            <a:pPr lvl="0"/>
            <a:r>
              <a:rPr lang="en-US"/>
              <a:t>Insert photo</a:t>
            </a:r>
          </a:p>
        </p:txBody>
      </p:sp>
      <p:sp>
        <p:nvSpPr>
          <p:cNvPr id="14" name="Content Placeholder 2">
            <a:extLst>
              <a:ext uri="{FF2B5EF4-FFF2-40B4-BE49-F238E27FC236}">
                <a16:creationId xmlns:a16="http://schemas.microsoft.com/office/drawing/2014/main" id="{288E5568-2E7C-5344-0B94-45346C99A051}"/>
              </a:ext>
            </a:extLst>
          </p:cNvPr>
          <p:cNvSpPr>
            <a:spLocks noGrp="1"/>
          </p:cNvSpPr>
          <p:nvPr>
            <p:ph sz="half" idx="12" hasCustomPrompt="1"/>
          </p:nvPr>
        </p:nvSpPr>
        <p:spPr>
          <a:xfrm>
            <a:off x="8936789" y="1645920"/>
            <a:ext cx="2368722" cy="1832945"/>
          </a:xfrm>
          <a:prstGeom prst="rect">
            <a:avLst/>
          </a:prstGeom>
        </p:spPr>
        <p:txBody>
          <a:bodyPr/>
          <a:lstStyle>
            <a:lvl1pPr marL="0" indent="0" algn="ctr">
              <a:buNone/>
              <a:defRPr sz="2000"/>
            </a:lvl1pPr>
          </a:lstStyle>
          <a:p>
            <a:pPr lvl="0"/>
            <a:r>
              <a:rPr lang="en-US"/>
              <a:t>Insert photo</a:t>
            </a:r>
          </a:p>
        </p:txBody>
      </p:sp>
      <p:sp>
        <p:nvSpPr>
          <p:cNvPr id="5" name="Text Placeholder 4">
            <a:extLst>
              <a:ext uri="{FF2B5EF4-FFF2-40B4-BE49-F238E27FC236}">
                <a16:creationId xmlns:a16="http://schemas.microsoft.com/office/drawing/2014/main" id="{2CD04D55-3E46-50F6-65A4-A6CDFC5C9A83}"/>
              </a:ext>
            </a:extLst>
          </p:cNvPr>
          <p:cNvSpPr>
            <a:spLocks noGrp="1"/>
          </p:cNvSpPr>
          <p:nvPr>
            <p:ph type="body" sz="quarter" idx="13" hasCustomPrompt="1"/>
          </p:nvPr>
        </p:nvSpPr>
        <p:spPr>
          <a:xfrm>
            <a:off x="665113"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6" name="Text Placeholder 4">
            <a:extLst>
              <a:ext uri="{FF2B5EF4-FFF2-40B4-BE49-F238E27FC236}">
                <a16:creationId xmlns:a16="http://schemas.microsoft.com/office/drawing/2014/main" id="{665F8130-BE19-0921-30A2-5A73D609BFAB}"/>
              </a:ext>
            </a:extLst>
          </p:cNvPr>
          <p:cNvSpPr>
            <a:spLocks noGrp="1"/>
          </p:cNvSpPr>
          <p:nvPr>
            <p:ph type="body" sz="quarter" idx="14" hasCustomPrompt="1"/>
          </p:nvPr>
        </p:nvSpPr>
        <p:spPr>
          <a:xfrm>
            <a:off x="4800951"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7" name="Text Placeholder 4">
            <a:extLst>
              <a:ext uri="{FF2B5EF4-FFF2-40B4-BE49-F238E27FC236}">
                <a16:creationId xmlns:a16="http://schemas.microsoft.com/office/drawing/2014/main" id="{3869316D-70B9-A268-139E-057BFC79BB2C}"/>
              </a:ext>
            </a:extLst>
          </p:cNvPr>
          <p:cNvSpPr>
            <a:spLocks noGrp="1"/>
          </p:cNvSpPr>
          <p:nvPr>
            <p:ph type="body" sz="quarter" idx="15" hasCustomPrompt="1"/>
          </p:nvPr>
        </p:nvSpPr>
        <p:spPr>
          <a:xfrm>
            <a:off x="8936789"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2" name="TextBox 1">
            <a:extLst>
              <a:ext uri="{FF2B5EF4-FFF2-40B4-BE49-F238E27FC236}">
                <a16:creationId xmlns:a16="http://schemas.microsoft.com/office/drawing/2014/main" id="{543AE4C1-BACB-D119-2486-3C3EC77C98F4}"/>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3" name="Picture 2" descr="A close-up of a logo&#10;&#10;Description automatically generated">
            <a:extLst>
              <a:ext uri="{FF2B5EF4-FFF2-40B4-BE49-F238E27FC236}">
                <a16:creationId xmlns:a16="http://schemas.microsoft.com/office/drawing/2014/main" id="{A05270D4-3437-D1DA-F9AD-E81AE60C1A4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84859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Char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433747"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4601552" cy="4516341"/>
          </a:xfrm>
          <a:prstGeom prst="rect">
            <a:avLst/>
          </a:prstGeom>
        </p:spPr>
        <p:txBody>
          <a:bodyPr/>
          <a:lstStyle>
            <a:lvl1pPr marL="0" indent="0" algn="ctr">
              <a:buNone/>
              <a:defRPr sz="2000"/>
            </a:lvl1pPr>
          </a:lstStyle>
          <a:p>
            <a:pPr lvl="0"/>
            <a:r>
              <a:rPr lang="en-US"/>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6065143" y="1645920"/>
            <a:ext cx="5260082" cy="914400"/>
          </a:xfrm>
          <a:prstGeom prst="rect">
            <a:avLst/>
          </a:prstGeom>
        </p:spPr>
        <p:txBody>
          <a:bodyPr/>
          <a:lstStyle>
            <a:lvl1pPr marL="0" indent="0">
              <a:buNone/>
              <a:defRPr sz="1800"/>
            </a:lvl1pPr>
            <a:lvl5pPr>
              <a:defRPr/>
            </a:lvl5pPr>
          </a:lstStyle>
          <a:p>
            <a:pPr lvl="0"/>
            <a:r>
              <a:rPr lang="en-GB"/>
              <a:t>Lorum ipsum </a:t>
            </a:r>
            <a:r>
              <a:rPr lang="en-GB" err="1"/>
              <a:t>dolor</a:t>
            </a:r>
            <a:endParaRPr lang="en-GB"/>
          </a:p>
        </p:txBody>
      </p:sp>
      <p:sp>
        <p:nvSpPr>
          <p:cNvPr id="2" name="TextBox 1">
            <a:extLst>
              <a:ext uri="{FF2B5EF4-FFF2-40B4-BE49-F238E27FC236}">
                <a16:creationId xmlns:a16="http://schemas.microsoft.com/office/drawing/2014/main" id="{09BAF4C9-6C8F-B4AB-53E2-61FF44B7B199}"/>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sp>
        <p:nvSpPr>
          <p:cNvPr id="3" name="Text Placeholder 6">
            <a:extLst>
              <a:ext uri="{FF2B5EF4-FFF2-40B4-BE49-F238E27FC236}">
                <a16:creationId xmlns:a16="http://schemas.microsoft.com/office/drawing/2014/main" id="{0398478B-794B-8151-512E-3E873702D612}"/>
              </a:ext>
            </a:extLst>
          </p:cNvPr>
          <p:cNvSpPr>
            <a:spLocks noGrp="1"/>
          </p:cNvSpPr>
          <p:nvPr>
            <p:ph type="body" sz="quarter" idx="13" hasCustomPrompt="1"/>
          </p:nvPr>
        </p:nvSpPr>
        <p:spPr>
          <a:xfrm>
            <a:off x="6096000" y="2847917"/>
            <a:ext cx="5260082" cy="914400"/>
          </a:xfrm>
          <a:prstGeom prst="rect">
            <a:avLst/>
          </a:prstGeom>
        </p:spPr>
        <p:txBody>
          <a:bodyPr/>
          <a:lstStyle>
            <a:lvl1pPr marL="285750" indent="-285750">
              <a:buFont typeface="Arial" panose="020B0604020202020204" pitchFamily="34" charset="0"/>
              <a:buChar char="•"/>
              <a:defRPr sz="1800"/>
            </a:lvl1pPr>
            <a:lvl5pPr>
              <a:defRPr/>
            </a:lvl5pPr>
          </a:lstStyle>
          <a:p>
            <a:pPr lvl="0"/>
            <a:r>
              <a:rPr lang="en-GB"/>
              <a:t>Lorum ipsum </a:t>
            </a:r>
            <a:r>
              <a:rPr lang="en-GB" err="1"/>
              <a:t>dolor</a:t>
            </a:r>
            <a:endParaRPr lang="en-GB"/>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Lorum ipsum </a:t>
            </a:r>
            <a:r>
              <a:rPr lang="en-GB" err="1"/>
              <a:t>dolor</a:t>
            </a:r>
            <a:endParaRPr lang="en-GB"/>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Lorum ipsum </a:t>
            </a:r>
            <a:r>
              <a:rPr lang="en-GB" err="1"/>
              <a:t>dolor</a:t>
            </a:r>
            <a:endParaRPr lang="en-GB"/>
          </a:p>
          <a:p>
            <a:pPr lvl="0"/>
            <a:endParaRPr lang="en-GB"/>
          </a:p>
        </p:txBody>
      </p:sp>
      <p:pic>
        <p:nvPicPr>
          <p:cNvPr id="4" name="Picture 3" descr="A close-up of a logo&#10;&#10;Description automatically generated">
            <a:extLst>
              <a:ext uri="{FF2B5EF4-FFF2-40B4-BE49-F238E27FC236}">
                <a16:creationId xmlns:a16="http://schemas.microsoft.com/office/drawing/2014/main" id="{A91A7609-625F-071D-F9EB-F7E0C1E56A6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66549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3" name="Rounded Rectangle 2">
            <a:extLst>
              <a:ext uri="{FF2B5EF4-FFF2-40B4-BE49-F238E27FC236}">
                <a16:creationId xmlns:a16="http://schemas.microsoft.com/office/drawing/2014/main" id="{B2379E4A-6918-BCE5-BB21-30086D44CB14}"/>
              </a:ext>
            </a:extLst>
          </p:cNvPr>
          <p:cNvSpPr/>
          <p:nvPr userDrawn="1"/>
        </p:nvSpPr>
        <p:spPr>
          <a:xfrm>
            <a:off x="665113" y="4028320"/>
            <a:ext cx="10837774" cy="2031324"/>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893685"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85031"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8793249"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2" y="1704975"/>
            <a:ext cx="5225839"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3" name="Text Placeholder 10">
            <a:extLst>
              <a:ext uri="{FF2B5EF4-FFF2-40B4-BE49-F238E27FC236}">
                <a16:creationId xmlns:a16="http://schemas.microsoft.com/office/drawing/2014/main" id="{0ECFDED4-CCBA-477A-CF62-ACD9FFB1325F}"/>
              </a:ext>
            </a:extLst>
          </p:cNvPr>
          <p:cNvSpPr>
            <a:spLocks noGrp="1"/>
          </p:cNvSpPr>
          <p:nvPr>
            <p:ph type="body" sz="quarter" idx="30" hasCustomPrompt="1"/>
          </p:nvPr>
        </p:nvSpPr>
        <p:spPr>
          <a:xfrm>
            <a:off x="6377880" y="1704975"/>
            <a:ext cx="5225839"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6" name="Text Placeholder 15">
            <a:extLst>
              <a:ext uri="{FF2B5EF4-FFF2-40B4-BE49-F238E27FC236}">
                <a16:creationId xmlns:a16="http://schemas.microsoft.com/office/drawing/2014/main" id="{B5318A64-C602-D12E-03EC-C9587F268E49}"/>
              </a:ext>
            </a:extLst>
          </p:cNvPr>
          <p:cNvSpPr>
            <a:spLocks noGrp="1"/>
          </p:cNvSpPr>
          <p:nvPr>
            <p:ph type="body" sz="quarter" idx="31" hasCustomPrompt="1"/>
          </p:nvPr>
        </p:nvSpPr>
        <p:spPr>
          <a:xfrm>
            <a:off x="1893685" y="5249408"/>
            <a:ext cx="1392287" cy="316451"/>
          </a:xfrm>
          <a:prstGeom prst="rect">
            <a:avLst/>
          </a:prstGeom>
        </p:spPr>
        <p:txBody>
          <a:bodyPr/>
          <a:lstStyle>
            <a:lvl1pPr marL="0" indent="0" algn="ctr">
              <a:buNone/>
              <a:defRPr sz="1200"/>
            </a:lvl1pPr>
          </a:lstStyle>
          <a:p>
            <a:pPr lvl="0"/>
            <a:r>
              <a:rPr lang="en-GB"/>
              <a:t>Lorem ipsum</a:t>
            </a:r>
          </a:p>
        </p:txBody>
      </p:sp>
      <p:sp>
        <p:nvSpPr>
          <p:cNvPr id="17" name="Text Placeholder 15">
            <a:extLst>
              <a:ext uri="{FF2B5EF4-FFF2-40B4-BE49-F238E27FC236}">
                <a16:creationId xmlns:a16="http://schemas.microsoft.com/office/drawing/2014/main" id="{207E2811-32DF-88ED-6899-78BE0C04E0E9}"/>
              </a:ext>
            </a:extLst>
          </p:cNvPr>
          <p:cNvSpPr>
            <a:spLocks noGrp="1"/>
          </p:cNvSpPr>
          <p:nvPr>
            <p:ph type="body" sz="quarter" idx="32" hasCustomPrompt="1"/>
          </p:nvPr>
        </p:nvSpPr>
        <p:spPr>
          <a:xfrm>
            <a:off x="5399856" y="5249408"/>
            <a:ext cx="1392287" cy="316451"/>
          </a:xfrm>
          <a:prstGeom prst="rect">
            <a:avLst/>
          </a:prstGeom>
        </p:spPr>
        <p:txBody>
          <a:bodyPr/>
          <a:lstStyle>
            <a:lvl1pPr marL="0" indent="0" algn="ctr">
              <a:buNone/>
              <a:defRPr sz="1200"/>
            </a:lvl1pPr>
          </a:lstStyle>
          <a:p>
            <a:pPr lvl="0"/>
            <a:r>
              <a:rPr lang="en-GB"/>
              <a:t>Lorem ipsum</a:t>
            </a:r>
          </a:p>
        </p:txBody>
      </p:sp>
      <p:sp>
        <p:nvSpPr>
          <p:cNvPr id="20" name="Text Placeholder 15">
            <a:extLst>
              <a:ext uri="{FF2B5EF4-FFF2-40B4-BE49-F238E27FC236}">
                <a16:creationId xmlns:a16="http://schemas.microsoft.com/office/drawing/2014/main" id="{6E91A0FD-7388-1108-6A32-D2F50C83B2AB}"/>
              </a:ext>
            </a:extLst>
          </p:cNvPr>
          <p:cNvSpPr>
            <a:spLocks noGrp="1"/>
          </p:cNvSpPr>
          <p:nvPr>
            <p:ph type="body" sz="quarter" idx="33" hasCustomPrompt="1"/>
          </p:nvPr>
        </p:nvSpPr>
        <p:spPr>
          <a:xfrm>
            <a:off x="8793248" y="5249408"/>
            <a:ext cx="1392287" cy="316451"/>
          </a:xfrm>
          <a:prstGeom prst="rect">
            <a:avLst/>
          </a:prstGeom>
        </p:spPr>
        <p:txBody>
          <a:bodyPr/>
          <a:lstStyle>
            <a:lvl1pPr marL="0" indent="0" algn="ctr">
              <a:buNone/>
              <a:defRPr sz="1200"/>
            </a:lvl1pPr>
          </a:lstStyle>
          <a:p>
            <a:pPr lvl="0"/>
            <a:r>
              <a:rPr lang="en-GB"/>
              <a:t>Lorem ipsum</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A6D1E98-E47D-2278-2240-CF77D23BF4E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19246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3" y="1704975"/>
            <a:ext cx="10914540" cy="4542076"/>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213328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5205-8E8A-388D-7730-8B8A90038706}"/>
              </a:ext>
            </a:extLst>
          </p:cNvPr>
          <p:cNvSpPr/>
          <p:nvPr userDrawn="1"/>
        </p:nvSpPr>
        <p:spPr>
          <a:xfrm>
            <a:off x="665113" y="3905573"/>
            <a:ext cx="3540795" cy="2502409"/>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11" name="Rectangle 10">
            <a:extLst>
              <a:ext uri="{FF2B5EF4-FFF2-40B4-BE49-F238E27FC236}">
                <a16:creationId xmlns:a16="http://schemas.microsoft.com/office/drawing/2014/main" id="{11E61D9C-8856-26D6-98F7-566B9E541856}"/>
              </a:ext>
            </a:extLst>
          </p:cNvPr>
          <p:cNvSpPr/>
          <p:nvPr userDrawn="1"/>
        </p:nvSpPr>
        <p:spPr>
          <a:xfrm>
            <a:off x="4324800" y="3905573"/>
            <a:ext cx="3540795" cy="2502409"/>
          </a:xfrm>
          <a:prstGeom prst="rect">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6DFC6E-A8FB-8294-6C4D-1D4A777BF58A}"/>
              </a:ext>
            </a:extLst>
          </p:cNvPr>
          <p:cNvSpPr/>
          <p:nvPr userDrawn="1"/>
        </p:nvSpPr>
        <p:spPr>
          <a:xfrm>
            <a:off x="7987699" y="3905573"/>
            <a:ext cx="3540795" cy="2502409"/>
          </a:xfrm>
          <a:prstGeom prst="rect">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32855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730570"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60241"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9071369"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6" name="Content Placeholder 2">
            <a:extLst>
              <a:ext uri="{FF2B5EF4-FFF2-40B4-BE49-F238E27FC236}">
                <a16:creationId xmlns:a16="http://schemas.microsoft.com/office/drawing/2014/main" id="{DB5664DD-8FB9-14F9-B863-AEC500DD8FE0}"/>
              </a:ext>
            </a:extLst>
          </p:cNvPr>
          <p:cNvSpPr>
            <a:spLocks noGrp="1"/>
          </p:cNvSpPr>
          <p:nvPr>
            <p:ph idx="30" hasCustomPrompt="1"/>
          </p:nvPr>
        </p:nvSpPr>
        <p:spPr>
          <a:xfrm>
            <a:off x="665113" y="1126140"/>
            <a:ext cx="932855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
        <p:nvSpPr>
          <p:cNvPr id="9" name="Text Placeholder 8">
            <a:extLst>
              <a:ext uri="{FF2B5EF4-FFF2-40B4-BE49-F238E27FC236}">
                <a16:creationId xmlns:a16="http://schemas.microsoft.com/office/drawing/2014/main" id="{BD0C9C30-2301-1443-7BE4-00221497483F}"/>
              </a:ext>
            </a:extLst>
          </p:cNvPr>
          <p:cNvSpPr>
            <a:spLocks noGrp="1"/>
          </p:cNvSpPr>
          <p:nvPr>
            <p:ph type="body" sz="quarter" idx="32" hasCustomPrompt="1"/>
          </p:nvPr>
        </p:nvSpPr>
        <p:spPr>
          <a:xfrm>
            <a:off x="663508"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15" name="Text Placeholder 8">
            <a:extLst>
              <a:ext uri="{FF2B5EF4-FFF2-40B4-BE49-F238E27FC236}">
                <a16:creationId xmlns:a16="http://schemas.microsoft.com/office/drawing/2014/main" id="{A00A113D-34C4-E8A3-66F5-0501301C54C4}"/>
              </a:ext>
            </a:extLst>
          </p:cNvPr>
          <p:cNvSpPr>
            <a:spLocks noGrp="1"/>
          </p:cNvSpPr>
          <p:nvPr>
            <p:ph type="body" sz="quarter" idx="33" hasCustomPrompt="1"/>
          </p:nvPr>
        </p:nvSpPr>
        <p:spPr>
          <a:xfrm>
            <a:off x="4324801"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0" name="Text Placeholder 8">
            <a:extLst>
              <a:ext uri="{FF2B5EF4-FFF2-40B4-BE49-F238E27FC236}">
                <a16:creationId xmlns:a16="http://schemas.microsoft.com/office/drawing/2014/main" id="{A0D4CF8C-6191-EEC2-FF95-1E2F425ADFAE}"/>
              </a:ext>
            </a:extLst>
          </p:cNvPr>
          <p:cNvSpPr>
            <a:spLocks noGrp="1"/>
          </p:cNvSpPr>
          <p:nvPr>
            <p:ph type="body" sz="quarter" idx="34" hasCustomPrompt="1"/>
          </p:nvPr>
        </p:nvSpPr>
        <p:spPr>
          <a:xfrm>
            <a:off x="7986094"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1" name="Text Placeholder 15">
            <a:extLst>
              <a:ext uri="{FF2B5EF4-FFF2-40B4-BE49-F238E27FC236}">
                <a16:creationId xmlns:a16="http://schemas.microsoft.com/office/drawing/2014/main" id="{33F855AB-39F0-5678-543D-E6EDD2189753}"/>
              </a:ext>
            </a:extLst>
          </p:cNvPr>
          <p:cNvSpPr>
            <a:spLocks noGrp="1"/>
          </p:cNvSpPr>
          <p:nvPr>
            <p:ph type="body" sz="quarter" idx="31" hasCustomPrompt="1"/>
          </p:nvPr>
        </p:nvSpPr>
        <p:spPr>
          <a:xfrm>
            <a:off x="1730569"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2" name="Text Placeholder 15">
            <a:extLst>
              <a:ext uri="{FF2B5EF4-FFF2-40B4-BE49-F238E27FC236}">
                <a16:creationId xmlns:a16="http://schemas.microsoft.com/office/drawing/2014/main" id="{9AFFE5B5-7885-BEBB-3943-DF2341710E8D}"/>
              </a:ext>
            </a:extLst>
          </p:cNvPr>
          <p:cNvSpPr>
            <a:spLocks noGrp="1"/>
          </p:cNvSpPr>
          <p:nvPr>
            <p:ph type="body" sz="quarter" idx="35" hasCustomPrompt="1"/>
          </p:nvPr>
        </p:nvSpPr>
        <p:spPr>
          <a:xfrm>
            <a:off x="5399053"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3" name="Text Placeholder 15">
            <a:extLst>
              <a:ext uri="{FF2B5EF4-FFF2-40B4-BE49-F238E27FC236}">
                <a16:creationId xmlns:a16="http://schemas.microsoft.com/office/drawing/2014/main" id="{B72F2E17-A9A6-536C-AF49-CB7BC543EFA7}"/>
              </a:ext>
            </a:extLst>
          </p:cNvPr>
          <p:cNvSpPr>
            <a:spLocks noGrp="1"/>
          </p:cNvSpPr>
          <p:nvPr>
            <p:ph type="body" sz="quarter" idx="36" hasCustomPrompt="1"/>
          </p:nvPr>
        </p:nvSpPr>
        <p:spPr>
          <a:xfrm>
            <a:off x="9061150"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 name="TextBox 1">
            <a:extLst>
              <a:ext uri="{FF2B5EF4-FFF2-40B4-BE49-F238E27FC236}">
                <a16:creationId xmlns:a16="http://schemas.microsoft.com/office/drawing/2014/main" id="{B2C4C3AD-26BE-8B42-8876-0ED38BD83FD0}"/>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3" name="Picture 2" descr="A close-up of a logo&#10;&#10;Description automatically generated">
            <a:extLst>
              <a:ext uri="{FF2B5EF4-FFF2-40B4-BE49-F238E27FC236}">
                <a16:creationId xmlns:a16="http://schemas.microsoft.com/office/drawing/2014/main" id="{EADAE0EC-93F9-091F-8640-9955A79C3B8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19900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5BE884-8282-13AB-45D7-E95C70BCC5E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9" name="Content Placeholder 2">
            <a:extLst>
              <a:ext uri="{FF2B5EF4-FFF2-40B4-BE49-F238E27FC236}">
                <a16:creationId xmlns:a16="http://schemas.microsoft.com/office/drawing/2014/main" id="{A7F0ED3E-E0FF-CD12-1423-D25D8EA7FF3F}"/>
              </a:ext>
            </a:extLst>
          </p:cNvPr>
          <p:cNvSpPr>
            <a:spLocks noGrp="1"/>
          </p:cNvSpPr>
          <p:nvPr>
            <p:ph idx="10" hasCustomPrompt="1"/>
          </p:nvPr>
        </p:nvSpPr>
        <p:spPr>
          <a:xfrm>
            <a:off x="665113" y="481905"/>
            <a:ext cx="9631190"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Text Placeholder 6">
            <a:extLst>
              <a:ext uri="{FF2B5EF4-FFF2-40B4-BE49-F238E27FC236}">
                <a16:creationId xmlns:a16="http://schemas.microsoft.com/office/drawing/2014/main" id="{1BFEECCA-5A0A-6CDE-6554-642FA3B4064B}"/>
              </a:ext>
            </a:extLst>
          </p:cNvPr>
          <p:cNvSpPr>
            <a:spLocks noGrp="1"/>
          </p:cNvSpPr>
          <p:nvPr>
            <p:ph type="body" sz="quarter" idx="30" hasCustomPrompt="1"/>
          </p:nvPr>
        </p:nvSpPr>
        <p:spPr>
          <a:xfrm>
            <a:off x="665112" y="2451887"/>
            <a:ext cx="5225890" cy="3932742"/>
          </a:xfrm>
          <a:prstGeom prst="rect">
            <a:avLst/>
          </a:prstGeom>
        </p:spPr>
        <p:txBody>
          <a:bodyPr/>
          <a:lstStyle>
            <a:lvl1pPr marL="0" indent="0">
              <a:buNone/>
              <a:defRPr sz="1600" b="1"/>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a:p>
            <a:pPr lvl="0"/>
            <a:endParaRPr lang="en-GB"/>
          </a:p>
        </p:txBody>
      </p:sp>
      <p:sp>
        <p:nvSpPr>
          <p:cNvPr id="11" name="Text Placeholder 6">
            <a:extLst>
              <a:ext uri="{FF2B5EF4-FFF2-40B4-BE49-F238E27FC236}">
                <a16:creationId xmlns:a16="http://schemas.microsoft.com/office/drawing/2014/main" id="{13755821-1F23-E60B-152E-14A4ACE789A6}"/>
              </a:ext>
            </a:extLst>
          </p:cNvPr>
          <p:cNvSpPr>
            <a:spLocks noGrp="1"/>
          </p:cNvSpPr>
          <p:nvPr>
            <p:ph type="body" sz="quarter" idx="31" hasCustomPrompt="1"/>
          </p:nvPr>
        </p:nvSpPr>
        <p:spPr>
          <a:xfrm>
            <a:off x="6486568" y="2451885"/>
            <a:ext cx="5155909" cy="3932743"/>
          </a:xfrm>
          <a:prstGeom prst="rect">
            <a:avLst/>
          </a:prstGeom>
        </p:spPr>
        <p:txBody>
          <a:bodyPr/>
          <a:lstStyle>
            <a:lvl1pPr marL="0" indent="0">
              <a:buNone/>
              <a:defRPr sz="1600" b="1"/>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p:txBody>
      </p:sp>
      <p:sp>
        <p:nvSpPr>
          <p:cNvPr id="2" name="TextBox 1">
            <a:extLst>
              <a:ext uri="{FF2B5EF4-FFF2-40B4-BE49-F238E27FC236}">
                <a16:creationId xmlns:a16="http://schemas.microsoft.com/office/drawing/2014/main" id="{543953B4-862C-0C97-4D55-AD9CE1E9414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F22C5EEF-14D1-9D32-F134-26B528B42C8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
        <p:nvSpPr>
          <p:cNvPr id="5" name="TextBox 4">
            <a:extLst>
              <a:ext uri="{FF2B5EF4-FFF2-40B4-BE49-F238E27FC236}">
                <a16:creationId xmlns:a16="http://schemas.microsoft.com/office/drawing/2014/main" id="{D5BFEF7C-9222-7BB1-EE6C-BE706C1AC89E}"/>
              </a:ext>
            </a:extLst>
          </p:cNvPr>
          <p:cNvSpPr txBox="1"/>
          <p:nvPr userDrawn="1"/>
        </p:nvSpPr>
        <p:spPr>
          <a:xfrm>
            <a:off x="665112" y="1873477"/>
            <a:ext cx="52258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8D4996"/>
                </a:solidFill>
                <a:latin typeface="Arial" panose="020B0604020202020204" pitchFamily="34" charset="0"/>
                <a:cs typeface="Arial" panose="020B0604020202020204" pitchFamily="34" charset="0"/>
              </a:rPr>
              <a:t>Lorem ipsum dolor sit </a:t>
            </a:r>
            <a:r>
              <a:rPr lang="en-US" sz="1800" b="1" err="1">
                <a:solidFill>
                  <a:srgbClr val="8D4996"/>
                </a:solidFill>
                <a:latin typeface="Arial" panose="020B0604020202020204" pitchFamily="34" charset="0"/>
                <a:cs typeface="Arial" panose="020B0604020202020204" pitchFamily="34" charset="0"/>
              </a:rPr>
              <a:t>amet</a:t>
            </a:r>
            <a:endParaRPr lang="en-US" sz="1800" b="1">
              <a:solidFill>
                <a:srgbClr val="8D4996"/>
              </a:solidFill>
              <a:latin typeface="Arial" panose="020B0604020202020204" pitchFamily="34" charset="0"/>
              <a:cs typeface="Arial" panose="020B0604020202020204" pitchFamily="34" charset="0"/>
            </a:endParaRPr>
          </a:p>
          <a:p>
            <a:endParaRPr lang="en-US"/>
          </a:p>
        </p:txBody>
      </p:sp>
      <p:sp>
        <p:nvSpPr>
          <p:cNvPr id="6" name="TextBox 5">
            <a:extLst>
              <a:ext uri="{FF2B5EF4-FFF2-40B4-BE49-F238E27FC236}">
                <a16:creationId xmlns:a16="http://schemas.microsoft.com/office/drawing/2014/main" id="{7FA16284-68E2-3B10-AFE5-BE459DDB333B}"/>
              </a:ext>
            </a:extLst>
          </p:cNvPr>
          <p:cNvSpPr txBox="1"/>
          <p:nvPr userDrawn="1"/>
        </p:nvSpPr>
        <p:spPr>
          <a:xfrm>
            <a:off x="6489811" y="1873477"/>
            <a:ext cx="518765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8D4996"/>
                </a:solidFill>
                <a:latin typeface="Arial" panose="020B0604020202020204" pitchFamily="34" charset="0"/>
                <a:cs typeface="Arial" panose="020B0604020202020204" pitchFamily="34" charset="0"/>
              </a:rPr>
              <a:t>Lorem ipsum dolor sit </a:t>
            </a:r>
            <a:r>
              <a:rPr lang="en-US" sz="1800" b="1" err="1">
                <a:solidFill>
                  <a:srgbClr val="8D4996"/>
                </a:solidFill>
                <a:latin typeface="Arial" panose="020B0604020202020204" pitchFamily="34" charset="0"/>
                <a:cs typeface="Arial" panose="020B0604020202020204" pitchFamily="34" charset="0"/>
              </a:rPr>
              <a:t>amet</a:t>
            </a:r>
            <a:endParaRPr lang="en-US" sz="1800" b="1">
              <a:solidFill>
                <a:srgbClr val="8D4996"/>
              </a:solidFill>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346733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B6D3788-8ABF-7425-3DA9-4A235659C45B}"/>
              </a:ext>
            </a:extLst>
          </p:cNvPr>
          <p:cNvSpPr>
            <a:spLocks noGrp="1"/>
          </p:cNvSpPr>
          <p:nvPr>
            <p:ph idx="22" hasCustomPrompt="1"/>
          </p:nvPr>
        </p:nvSpPr>
        <p:spPr>
          <a:xfrm>
            <a:off x="6424680" y="1946570"/>
            <a:ext cx="5217797"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a:t>
            </a:r>
          </a:p>
          <a:p>
            <a:endParaRPr lang="en-US" sz="1600">
              <a:latin typeface="Arial" panose="020B0604020202020204" pitchFamily="34" charset="0"/>
              <a:cs typeface="Arial" panose="020B0604020202020204" pitchFamily="34" charset="0"/>
            </a:endParaRPr>
          </a:p>
          <a:p>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p>
        </p:txBody>
      </p:sp>
      <p:sp>
        <p:nvSpPr>
          <p:cNvPr id="14" name="Content Placeholder 2">
            <a:extLst>
              <a:ext uri="{FF2B5EF4-FFF2-40B4-BE49-F238E27FC236}">
                <a16:creationId xmlns:a16="http://schemas.microsoft.com/office/drawing/2014/main" id="{D9D1BC7E-BFDC-EB16-C812-887D693671F0}"/>
              </a:ext>
            </a:extLst>
          </p:cNvPr>
          <p:cNvSpPr>
            <a:spLocks noGrp="1"/>
          </p:cNvSpPr>
          <p:nvPr>
            <p:ph idx="29" hasCustomPrompt="1"/>
          </p:nvPr>
        </p:nvSpPr>
        <p:spPr>
          <a:xfrm>
            <a:off x="665113" y="1946570"/>
            <a:ext cx="5217797"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307D017B-9A5E-3F5E-BADE-915CEE183E63}"/>
              </a:ext>
            </a:extLst>
          </p:cNvPr>
          <p:cNvSpPr>
            <a:spLocks noGrp="1"/>
          </p:cNvSpPr>
          <p:nvPr>
            <p:ph idx="10" hasCustomPrompt="1"/>
          </p:nvPr>
        </p:nvSpPr>
        <p:spPr>
          <a:xfrm>
            <a:off x="665113" y="470754"/>
            <a:ext cx="9631190"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5" name="Content Placeholder 2">
            <a:extLst>
              <a:ext uri="{FF2B5EF4-FFF2-40B4-BE49-F238E27FC236}">
                <a16:creationId xmlns:a16="http://schemas.microsoft.com/office/drawing/2014/main" id="{79722932-B424-FFBB-1FBB-3D240B7389B3}"/>
              </a:ext>
            </a:extLst>
          </p:cNvPr>
          <p:cNvSpPr>
            <a:spLocks noGrp="1"/>
          </p:cNvSpPr>
          <p:nvPr>
            <p:ph idx="30" hasCustomPrompt="1"/>
          </p:nvPr>
        </p:nvSpPr>
        <p:spPr>
          <a:xfrm>
            <a:off x="665113" y="1126140"/>
            <a:ext cx="9631190"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
        <p:nvSpPr>
          <p:cNvPr id="3" name="TextBox 2">
            <a:extLst>
              <a:ext uri="{FF2B5EF4-FFF2-40B4-BE49-F238E27FC236}">
                <a16:creationId xmlns:a16="http://schemas.microsoft.com/office/drawing/2014/main" id="{528B0E29-9A8C-F7AD-771F-910380C118F0}"/>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6" name="Picture 5" descr="A close-up of a logo&#10;&#10;Description automatically generated">
            <a:extLst>
              <a:ext uri="{FF2B5EF4-FFF2-40B4-BE49-F238E27FC236}">
                <a16:creationId xmlns:a16="http://schemas.microsoft.com/office/drawing/2014/main" id="{D6F28757-0A0D-9737-37BE-2D8A43A23C6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156942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5D5D89-7118-3F08-EE14-4A1BA46E7B40}"/>
              </a:ext>
            </a:extLst>
          </p:cNvPr>
          <p:cNvSpPr/>
          <p:nvPr userDrawn="1"/>
        </p:nvSpPr>
        <p:spPr>
          <a:xfrm>
            <a:off x="0" y="0"/>
            <a:ext cx="12192000" cy="6858000"/>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6" name="Content Placeholder 2">
            <a:extLst>
              <a:ext uri="{FF2B5EF4-FFF2-40B4-BE49-F238E27FC236}">
                <a16:creationId xmlns:a16="http://schemas.microsoft.com/office/drawing/2014/main" id="{1E44CC7B-21F3-3D05-377A-68B16151A256}"/>
              </a:ext>
            </a:extLst>
          </p:cNvPr>
          <p:cNvSpPr>
            <a:spLocks noGrp="1"/>
          </p:cNvSpPr>
          <p:nvPr>
            <p:ph idx="10" hasCustomPrompt="1"/>
          </p:nvPr>
        </p:nvSpPr>
        <p:spPr>
          <a:xfrm>
            <a:off x="4636117" y="2708706"/>
            <a:ext cx="2919761" cy="599931"/>
          </a:xfrm>
          <a:prstGeom prst="rect">
            <a:avLst/>
          </a:prstGeom>
        </p:spPr>
        <p:txBody>
          <a:bodyPr/>
          <a:lstStyle>
            <a:lvl1pPr marL="0" indent="0" algn="ctr">
              <a:buNone/>
              <a:defRPr sz="3600" b="1" i="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a:solidFill>
                  <a:schemeClr val="bg1"/>
                </a:solidFill>
                <a:latin typeface="Arial Black" panose="020B0604020202020204" pitchFamily="34" charset="0"/>
                <a:cs typeface="Arial Black" panose="020B0604020202020204" pitchFamily="34" charset="0"/>
              </a:rPr>
              <a:t>Thank you</a:t>
            </a:r>
          </a:p>
          <a:p>
            <a:pPr lvl="0"/>
            <a:endParaRPr lang="en-GB"/>
          </a:p>
        </p:txBody>
      </p:sp>
      <p:sp>
        <p:nvSpPr>
          <p:cNvPr id="9" name="Content Placeholder 2">
            <a:extLst>
              <a:ext uri="{FF2B5EF4-FFF2-40B4-BE49-F238E27FC236}">
                <a16:creationId xmlns:a16="http://schemas.microsoft.com/office/drawing/2014/main" id="{D42433E1-FCA4-276A-83C5-C750D7CBC313}"/>
              </a:ext>
            </a:extLst>
          </p:cNvPr>
          <p:cNvSpPr>
            <a:spLocks noGrp="1"/>
          </p:cNvSpPr>
          <p:nvPr>
            <p:ph idx="11" hasCustomPrompt="1"/>
          </p:nvPr>
        </p:nvSpPr>
        <p:spPr>
          <a:xfrm>
            <a:off x="3244311" y="4560734"/>
            <a:ext cx="5703375" cy="599931"/>
          </a:xfrm>
          <a:prstGeom prst="rect">
            <a:avLst/>
          </a:prstGeom>
        </p:spPr>
        <p:txBody>
          <a:bodyPr/>
          <a:lstStyle>
            <a:lvl1pPr marL="0" indent="0" algn="ctr">
              <a:buNone/>
              <a:defRPr sz="1100" b="0" i="0">
                <a:solidFill>
                  <a:schemeClr val="bg1"/>
                </a:solidFill>
                <a:latin typeface="Arial" panose="020B0604020202020204" pitchFamily="34" charset="0"/>
                <a:cs typeface="Arial" panose="020B0604020202020204" pitchFamily="34" charset="0"/>
              </a:defRPr>
            </a:lvl1pPr>
          </a:lstStyle>
          <a:p>
            <a:pPr lvl="0"/>
            <a:r>
              <a:rPr lang="en-GB"/>
              <a:t>The funding acknowledgement should be: 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err="1"/>
              <a:t>EuropaBio</a:t>
            </a:r>
            <a:r>
              <a:rPr lang="en-GB"/>
              <a:t>. </a:t>
            </a:r>
          </a:p>
        </p:txBody>
      </p:sp>
      <p:sp>
        <p:nvSpPr>
          <p:cNvPr id="10" name="Rectangle 9">
            <a:extLst>
              <a:ext uri="{FF2B5EF4-FFF2-40B4-BE49-F238E27FC236}">
                <a16:creationId xmlns:a16="http://schemas.microsoft.com/office/drawing/2014/main" id="{9CB5F9BF-E9A0-66A8-032A-23230731EFE8}"/>
              </a:ext>
            </a:extLst>
          </p:cNvPr>
          <p:cNvSpPr/>
          <p:nvPr userDrawn="1"/>
        </p:nvSpPr>
        <p:spPr>
          <a:xfrm>
            <a:off x="0" y="6017342"/>
            <a:ext cx="12192000" cy="840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F3168FA-24E1-CFEC-F8EA-CAF49D476EAF}"/>
              </a:ext>
            </a:extLst>
          </p:cNvPr>
          <p:cNvPicPr>
            <a:picLocks noChangeAspect="1"/>
          </p:cNvPicPr>
          <p:nvPr userDrawn="1"/>
        </p:nvPicPr>
        <p:blipFill>
          <a:blip r:embed="rId2"/>
          <a:stretch>
            <a:fillRect/>
          </a:stretch>
        </p:blipFill>
        <p:spPr>
          <a:xfrm>
            <a:off x="2838199" y="6180891"/>
            <a:ext cx="6515601" cy="414701"/>
          </a:xfrm>
          <a:prstGeom prst="rect">
            <a:avLst/>
          </a:prstGeom>
        </p:spPr>
      </p:pic>
    </p:spTree>
    <p:extLst>
      <p:ext uri="{BB962C8B-B14F-4D97-AF65-F5344CB8AC3E}">
        <p14:creationId xmlns:p14="http://schemas.microsoft.com/office/powerpoint/2010/main" val="2043529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and Guidelines 1">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3" name="TextBox 2">
            <a:extLst>
              <a:ext uri="{FF2B5EF4-FFF2-40B4-BE49-F238E27FC236}">
                <a16:creationId xmlns:a16="http://schemas.microsoft.com/office/drawing/2014/main" id="{1BCFB53E-1B14-8ED5-E0D8-0900B8A908A8}"/>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6" name="TextBox 5">
            <a:extLst>
              <a:ext uri="{FF2B5EF4-FFF2-40B4-BE49-F238E27FC236}">
                <a16:creationId xmlns:a16="http://schemas.microsoft.com/office/drawing/2014/main" id="{3F10FFF2-44C3-680A-6349-3593D42578BE}"/>
              </a:ext>
            </a:extLst>
          </p:cNvPr>
          <p:cNvSpPr txBox="1"/>
          <p:nvPr userDrawn="1"/>
        </p:nvSpPr>
        <p:spPr>
          <a:xfrm>
            <a:off x="667500" y="162252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Primary Colours: </a:t>
            </a:r>
            <a:endParaRPr lang="en-GB" i="1">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68DE46-CDE4-4D66-1148-DEB87C0F3FA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Box 8">
            <a:extLst>
              <a:ext uri="{FF2B5EF4-FFF2-40B4-BE49-F238E27FC236}">
                <a16:creationId xmlns:a16="http://schemas.microsoft.com/office/drawing/2014/main" id="{08FA884F-4759-8590-0066-EB611F029ADA}"/>
              </a:ext>
            </a:extLst>
          </p:cNvPr>
          <p:cNvSpPr txBox="1"/>
          <p:nvPr userDrawn="1"/>
        </p:nvSpPr>
        <p:spPr>
          <a:xfrm>
            <a:off x="763023" y="3954935"/>
            <a:ext cx="6293473" cy="395429"/>
          </a:xfrm>
          <a:prstGeom prst="rect">
            <a:avLst/>
          </a:prstGeom>
          <a:noFill/>
        </p:spPr>
        <p:txBody>
          <a:bodyPr wrap="square" rtlCol="0">
            <a:spAutoFit/>
          </a:bodyPr>
          <a:lstStyle/>
          <a:p>
            <a:pPr>
              <a:lnSpc>
                <a:spcPct val="120000"/>
              </a:lnSpc>
              <a:spcAft>
                <a:spcPts val="1000"/>
              </a:spcAft>
            </a:pPr>
            <a:r>
              <a:rPr lang="en-GB" sz="1800"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Font: </a:t>
            </a:r>
            <a:r>
              <a:rPr lang="en-GB" sz="1800" b="1"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Arial</a:t>
            </a:r>
            <a:endParaRPr lang="en-GB" sz="1800" b="1" i="1">
              <a:solidFill>
                <a:srgbClr val="1E2C4C"/>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D66A84C6-AB4B-4AA2-5282-06D2DD014D93}"/>
              </a:ext>
            </a:extLst>
          </p:cNvPr>
          <p:cNvSpPr/>
          <p:nvPr userDrawn="1"/>
        </p:nvSpPr>
        <p:spPr>
          <a:xfrm>
            <a:off x="647205" y="2306892"/>
            <a:ext cx="1197685" cy="1197685"/>
          </a:xfrm>
          <a:prstGeom prst="ellipse">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F173A1F-B066-0CCC-28DD-B38E2FC694EA}"/>
              </a:ext>
            </a:extLst>
          </p:cNvPr>
          <p:cNvSpPr/>
          <p:nvPr userDrawn="1"/>
        </p:nvSpPr>
        <p:spPr>
          <a:xfrm>
            <a:off x="1696219" y="2306892"/>
            <a:ext cx="1197685" cy="1197685"/>
          </a:xfrm>
          <a:prstGeom prst="ellipse">
            <a:avLst/>
          </a:prstGeom>
          <a:solidFill>
            <a:srgbClr val="4C3E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EA09760-2BC8-222C-CBA6-B5C17C2665B8}"/>
              </a:ext>
            </a:extLst>
          </p:cNvPr>
          <p:cNvSpPr/>
          <p:nvPr userDrawn="1"/>
        </p:nvSpPr>
        <p:spPr>
          <a:xfrm>
            <a:off x="2745233" y="2306892"/>
            <a:ext cx="1197685" cy="1197685"/>
          </a:xfrm>
          <a:prstGeom prst="ellipse">
            <a:avLst/>
          </a:prstGeom>
          <a:solidFill>
            <a:srgbClr val="6292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F4A0A7F-43EF-481E-6920-2CE154901175}"/>
              </a:ext>
            </a:extLst>
          </p:cNvPr>
          <p:cNvSpPr/>
          <p:nvPr userDrawn="1"/>
        </p:nvSpPr>
        <p:spPr>
          <a:xfrm>
            <a:off x="4231221" y="2295334"/>
            <a:ext cx="1197685" cy="1197685"/>
          </a:xfrm>
          <a:prstGeom prst="ellipse">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92776"/>
              </a:solidFill>
            </a:endParaRPr>
          </a:p>
        </p:txBody>
      </p:sp>
      <p:sp>
        <p:nvSpPr>
          <p:cNvPr id="15" name="Oval 14">
            <a:extLst>
              <a:ext uri="{FF2B5EF4-FFF2-40B4-BE49-F238E27FC236}">
                <a16:creationId xmlns:a16="http://schemas.microsoft.com/office/drawing/2014/main" id="{B2C5A178-ED2A-7552-85DE-13077445FD5D}"/>
              </a:ext>
            </a:extLst>
          </p:cNvPr>
          <p:cNvSpPr/>
          <p:nvPr userDrawn="1"/>
        </p:nvSpPr>
        <p:spPr>
          <a:xfrm>
            <a:off x="5301550" y="2306892"/>
            <a:ext cx="1197685" cy="1197685"/>
          </a:xfrm>
          <a:prstGeom prst="ellipse">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3F4344A-4870-39FB-8FFE-4EBD741D9490}"/>
              </a:ext>
            </a:extLst>
          </p:cNvPr>
          <p:cNvSpPr txBox="1"/>
          <p:nvPr userDrawn="1"/>
        </p:nvSpPr>
        <p:spPr>
          <a:xfrm>
            <a:off x="763023" y="2746245"/>
            <a:ext cx="101639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#1E2C4C </a:t>
            </a:r>
            <a:endParaRPr lang="en-GB" sz="140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52900E-EB8B-593A-7E8F-9C544E3680EB}"/>
              </a:ext>
            </a:extLst>
          </p:cNvPr>
          <p:cNvSpPr txBox="1"/>
          <p:nvPr userDrawn="1"/>
        </p:nvSpPr>
        <p:spPr>
          <a:xfrm>
            <a:off x="1825975"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#4C3E91 </a:t>
            </a:r>
            <a:endParaRPr lang="en-GB" sz="140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3CE0EE4-1964-98A5-82BD-EC7A187144FB}"/>
              </a:ext>
            </a:extLst>
          </p:cNvPr>
          <p:cNvSpPr txBox="1"/>
          <p:nvPr userDrawn="1"/>
        </p:nvSpPr>
        <p:spPr>
          <a:xfrm>
            <a:off x="2893998"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#6292CB </a:t>
            </a:r>
            <a:endParaRPr lang="en-GB" sz="140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10CA11D-0C4D-3ACC-AC99-4436521CF0F6}"/>
              </a:ext>
            </a:extLst>
          </p:cNvPr>
          <p:cNvSpPr txBox="1"/>
          <p:nvPr userDrawn="1"/>
        </p:nvSpPr>
        <p:spPr>
          <a:xfrm>
            <a:off x="4416251" y="2751845"/>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#492776 </a:t>
            </a:r>
            <a:endParaRPr lang="en-GB" sz="140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8EAF885-053C-D530-E2FA-9AC55373FBBE}"/>
              </a:ext>
            </a:extLst>
          </p:cNvPr>
          <p:cNvSpPr txBox="1"/>
          <p:nvPr userDrawn="1"/>
        </p:nvSpPr>
        <p:spPr>
          <a:xfrm>
            <a:off x="5471042" y="2757250"/>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#8D4996 </a:t>
            </a:r>
            <a:endParaRPr lang="en-GB" sz="140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2E1C9CE-F532-27C3-B420-59B04F97D13C}"/>
              </a:ext>
            </a:extLst>
          </p:cNvPr>
          <p:cNvSpPr txBox="1"/>
          <p:nvPr userDrawn="1"/>
        </p:nvSpPr>
        <p:spPr>
          <a:xfrm>
            <a:off x="7384534" y="1622522"/>
            <a:ext cx="3235703" cy="394210"/>
          </a:xfrm>
          <a:prstGeom prst="rect">
            <a:avLst/>
          </a:prstGeom>
          <a:noFill/>
        </p:spPr>
        <p:txBody>
          <a:bodyPr wrap="square" rtlCol="0">
            <a:spAutoFit/>
          </a:bodyPr>
          <a:lstStyle/>
          <a:p>
            <a:pPr>
              <a:lnSpc>
                <a:spcPct val="120000"/>
              </a:lnSpc>
              <a:spcAft>
                <a:spcPts val="1000"/>
              </a:spcAft>
            </a:pPr>
            <a:r>
              <a:rPr lang="en-GB" sz="1800" i="1">
                <a:solidFill>
                  <a:srgbClr val="021959"/>
                </a:solidFill>
                <a:effectLst/>
                <a:latin typeface="Arial" panose="020B0604020202020204" pitchFamily="34" charset="0"/>
                <a:cs typeface="Arial" panose="020B0604020202020204" pitchFamily="34" charset="0"/>
              </a:rPr>
              <a:t>Secondary Colours</a:t>
            </a:r>
            <a:r>
              <a:rPr lang="en-GB" sz="1800" i="1">
                <a:solidFill>
                  <a:srgbClr val="1E2C4C"/>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22" name="Oval 21">
            <a:extLst>
              <a:ext uri="{FF2B5EF4-FFF2-40B4-BE49-F238E27FC236}">
                <a16:creationId xmlns:a16="http://schemas.microsoft.com/office/drawing/2014/main" id="{7678F848-FBD8-BAA0-4829-2F4A5EF61F42}"/>
              </a:ext>
            </a:extLst>
          </p:cNvPr>
          <p:cNvSpPr/>
          <p:nvPr userDrawn="1"/>
        </p:nvSpPr>
        <p:spPr>
          <a:xfrm>
            <a:off x="7364239" y="2306892"/>
            <a:ext cx="1197685" cy="1197685"/>
          </a:xfrm>
          <a:prstGeom prst="ellipse">
            <a:avLst/>
          </a:prstGeom>
          <a:solidFill>
            <a:srgbClr val="6BB6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0BDA4A8-66F2-8EB4-FBFC-F53078DBFF41}"/>
              </a:ext>
            </a:extLst>
          </p:cNvPr>
          <p:cNvSpPr/>
          <p:nvPr userDrawn="1"/>
        </p:nvSpPr>
        <p:spPr>
          <a:xfrm>
            <a:off x="8413253" y="2306892"/>
            <a:ext cx="1197685" cy="1197685"/>
          </a:xfrm>
          <a:prstGeom prst="ellipse">
            <a:avLst/>
          </a:prstGeom>
          <a:solidFill>
            <a:srgbClr val="E38A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11CDDF0-EE3A-266B-F142-846B4802178E}"/>
              </a:ext>
            </a:extLst>
          </p:cNvPr>
          <p:cNvSpPr/>
          <p:nvPr userDrawn="1"/>
        </p:nvSpPr>
        <p:spPr>
          <a:xfrm>
            <a:off x="9462267" y="2306892"/>
            <a:ext cx="1197685" cy="1197685"/>
          </a:xfrm>
          <a:prstGeom prst="ellipse">
            <a:avLst/>
          </a:prstGeom>
          <a:solidFill>
            <a:srgbClr val="F2C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4B35345-8835-5A69-1AC5-8EF152446008}"/>
              </a:ext>
            </a:extLst>
          </p:cNvPr>
          <p:cNvSpPr txBox="1"/>
          <p:nvPr userDrawn="1"/>
        </p:nvSpPr>
        <p:spPr>
          <a:xfrm>
            <a:off x="7480057" y="2746245"/>
            <a:ext cx="101639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#6BB6A8 </a:t>
            </a:r>
            <a:endParaRPr lang="en-GB" sz="1400">
              <a:solidFill>
                <a:srgbClr val="1E2C4C"/>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2E32BDE-D0F9-A7D3-E76D-F818799E0ED4}"/>
              </a:ext>
            </a:extLst>
          </p:cNvPr>
          <p:cNvSpPr txBox="1"/>
          <p:nvPr userDrawn="1"/>
        </p:nvSpPr>
        <p:spPr>
          <a:xfrm>
            <a:off x="8543009"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#E38A81 </a:t>
            </a:r>
            <a:endParaRPr lang="en-GB" sz="1400">
              <a:solidFill>
                <a:srgbClr val="1E2C4C"/>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86ED20B-80F4-8732-9AD5-373F1F64F666}"/>
              </a:ext>
            </a:extLst>
          </p:cNvPr>
          <p:cNvSpPr txBox="1"/>
          <p:nvPr userDrawn="1"/>
        </p:nvSpPr>
        <p:spPr>
          <a:xfrm>
            <a:off x="9611032"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#F2C666 </a:t>
            </a:r>
            <a:endParaRPr lang="en-GB" sz="1400">
              <a:solidFill>
                <a:srgbClr val="1E2C4C"/>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E7222EB-904E-662F-B860-069172ED71B2}"/>
              </a:ext>
            </a:extLst>
          </p:cNvPr>
          <p:cNvSpPr/>
          <p:nvPr userDrawn="1"/>
        </p:nvSpPr>
        <p:spPr>
          <a:xfrm>
            <a:off x="10511281" y="2306892"/>
            <a:ext cx="1197685" cy="1197685"/>
          </a:xfrm>
          <a:prstGeom prst="ellipse">
            <a:avLst/>
          </a:prstGeom>
          <a:solidFill>
            <a:srgbClr val="E8E0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F5F5BDB-A30E-2E33-C605-2EADB595D960}"/>
              </a:ext>
            </a:extLst>
          </p:cNvPr>
          <p:cNvSpPr txBox="1"/>
          <p:nvPr userDrawn="1"/>
        </p:nvSpPr>
        <p:spPr>
          <a:xfrm>
            <a:off x="10660046" y="2746244"/>
            <a:ext cx="967023" cy="523220"/>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#E8E0DA </a:t>
            </a:r>
            <a:endParaRPr lang="en-GB" sz="1400">
              <a:solidFill>
                <a:srgbClr val="1E2C4C"/>
              </a:solidFill>
              <a:latin typeface="Arial" panose="020B0604020202020204" pitchFamily="34" charset="0"/>
              <a:cs typeface="Arial" panose="020B0604020202020204" pitchFamily="34" charset="0"/>
            </a:endParaRPr>
          </a:p>
          <a:p>
            <a:r>
              <a:rPr lang="en-GB" sz="1400" b="0">
                <a:solidFill>
                  <a:srgbClr val="1E2C4C"/>
                </a:solidFill>
                <a:effectLst/>
                <a:latin typeface="Arial" panose="020B0604020202020204" pitchFamily="34" charset="0"/>
                <a:cs typeface="Arial" panose="020B0604020202020204" pitchFamily="34" charset="0"/>
              </a:rPr>
              <a:t> </a:t>
            </a:r>
            <a:endParaRPr lang="en-GB" sz="1400">
              <a:solidFill>
                <a:srgbClr val="1E2C4C"/>
              </a:solidFill>
              <a:latin typeface="Arial" panose="020B0604020202020204" pitchFamily="34" charset="0"/>
              <a:cs typeface="Arial" panose="020B0604020202020204" pitchFamily="34" charset="0"/>
            </a:endParaRPr>
          </a:p>
        </p:txBody>
      </p:sp>
      <p:sp>
        <p:nvSpPr>
          <p:cNvPr id="30" name="object 5">
            <a:extLst>
              <a:ext uri="{FF2B5EF4-FFF2-40B4-BE49-F238E27FC236}">
                <a16:creationId xmlns:a16="http://schemas.microsoft.com/office/drawing/2014/main" id="{FB0F6E71-640A-BA04-ED5E-F09F65435361}"/>
              </a:ext>
            </a:extLst>
          </p:cNvPr>
          <p:cNvSpPr txBox="1"/>
          <p:nvPr userDrawn="1"/>
        </p:nvSpPr>
        <p:spPr>
          <a:xfrm>
            <a:off x="2387341" y="3966493"/>
            <a:ext cx="4669155" cy="1962717"/>
          </a:xfrm>
          <a:prstGeom prst="rect">
            <a:avLst/>
          </a:prstGeom>
        </p:spPr>
        <p:txBody>
          <a:bodyPr vert="horz" wrap="square" lIns="0" tIns="31115" rIns="0" bIns="0" rtlCol="0">
            <a:spAutoFit/>
          </a:bodyPr>
          <a:lstStyle/>
          <a:p>
            <a:pPr marL="17145">
              <a:lnSpc>
                <a:spcPct val="100000"/>
              </a:lnSpc>
              <a:spcBef>
                <a:spcPts val="245"/>
              </a:spcBef>
            </a:pPr>
            <a:r>
              <a:rPr sz="1200">
                <a:solidFill>
                  <a:srgbClr val="1E2C4C"/>
                </a:solidFill>
                <a:latin typeface="Montserrat-Light"/>
                <a:cs typeface="Montserrat-Light"/>
              </a:rPr>
              <a:t>Arial</a:t>
            </a:r>
            <a:r>
              <a:rPr sz="1200" spc="-25">
                <a:solidFill>
                  <a:srgbClr val="1E2C4C"/>
                </a:solidFill>
                <a:latin typeface="Montserrat-Light"/>
                <a:cs typeface="Montserrat-Light"/>
              </a:rPr>
              <a:t> </a:t>
            </a:r>
            <a:r>
              <a:rPr sz="1200" spc="-20">
                <a:solidFill>
                  <a:srgbClr val="1E2C4C"/>
                </a:solidFill>
                <a:latin typeface="Montserrat-Light"/>
                <a:cs typeface="Montserrat-Light"/>
              </a:rPr>
              <a:t>Bold</a:t>
            </a:r>
            <a:endParaRPr sz="1200">
              <a:solidFill>
                <a:srgbClr val="1E2C4C"/>
              </a:solidFill>
              <a:latin typeface="Montserrat-Light"/>
              <a:cs typeface="Montserrat-Light"/>
            </a:endParaRPr>
          </a:p>
          <a:p>
            <a:pPr marL="69850">
              <a:lnSpc>
                <a:spcPts val="2030"/>
              </a:lnSpc>
              <a:spcBef>
                <a:spcPts val="235"/>
              </a:spcBef>
            </a:pPr>
            <a:r>
              <a:rPr sz="1900" b="1" spc="-10">
                <a:solidFill>
                  <a:srgbClr val="1E2C4C"/>
                </a:solidFill>
                <a:latin typeface="Arial"/>
                <a:cs typeface="Arial"/>
              </a:rPr>
              <a:t>ABCDEFGHIJKLMNOPQRSTUVWXYZ</a:t>
            </a:r>
            <a:endParaRPr sz="1900">
              <a:solidFill>
                <a:srgbClr val="1E2C4C"/>
              </a:solidFill>
              <a:latin typeface="Arial"/>
              <a:cs typeface="Arial"/>
            </a:endParaRPr>
          </a:p>
          <a:p>
            <a:pPr marL="69850">
              <a:lnSpc>
                <a:spcPts val="2030"/>
              </a:lnSpc>
            </a:pPr>
            <a:r>
              <a:rPr sz="1900" b="1" spc="-10">
                <a:solidFill>
                  <a:srgbClr val="1E2C4C"/>
                </a:solidFill>
                <a:latin typeface="Arial"/>
                <a:cs typeface="Arial"/>
              </a:rPr>
              <a:t>abcdefghijklmnopqrstuvwxyz123456789</a:t>
            </a:r>
            <a:endParaRPr sz="1900">
              <a:solidFill>
                <a:srgbClr val="1E2C4C"/>
              </a:solidFill>
              <a:latin typeface="Arial"/>
              <a:cs typeface="Arial"/>
            </a:endParaRPr>
          </a:p>
          <a:p>
            <a:pPr marL="12700">
              <a:lnSpc>
                <a:spcPct val="100000"/>
              </a:lnSpc>
              <a:spcBef>
                <a:spcPts val="1380"/>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Regular</a:t>
            </a:r>
            <a:endParaRPr sz="1200">
              <a:solidFill>
                <a:srgbClr val="1E2C4C"/>
              </a:solidFill>
              <a:latin typeface="Montserrat-Light"/>
              <a:cs typeface="Montserrat-Light"/>
            </a:endParaRPr>
          </a:p>
          <a:p>
            <a:pPr marL="64769">
              <a:lnSpc>
                <a:spcPts val="2030"/>
              </a:lnSpc>
              <a:spcBef>
                <a:spcPts val="235"/>
              </a:spcBef>
            </a:pPr>
            <a:r>
              <a:rPr sz="1900" spc="-10">
                <a:solidFill>
                  <a:srgbClr val="1E2C4C"/>
                </a:solidFill>
                <a:latin typeface="Arial"/>
                <a:cs typeface="Arial"/>
              </a:rPr>
              <a:t>ABCDEFGHIJKLMNOPQRSTUVWXYZ</a:t>
            </a:r>
            <a:endParaRPr sz="1900">
              <a:solidFill>
                <a:srgbClr val="1E2C4C"/>
              </a:solidFill>
              <a:latin typeface="Arial"/>
              <a:cs typeface="Arial"/>
            </a:endParaRPr>
          </a:p>
          <a:p>
            <a:pPr marL="64769">
              <a:lnSpc>
                <a:spcPts val="2030"/>
              </a:lnSpc>
            </a:pPr>
            <a:r>
              <a:rPr sz="1900"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
        <p:nvSpPr>
          <p:cNvPr id="31" name="object 5">
            <a:extLst>
              <a:ext uri="{FF2B5EF4-FFF2-40B4-BE49-F238E27FC236}">
                <a16:creationId xmlns:a16="http://schemas.microsoft.com/office/drawing/2014/main" id="{97A07F77-4224-4A82-81CE-34D43F9B13B9}"/>
              </a:ext>
            </a:extLst>
          </p:cNvPr>
          <p:cNvSpPr txBox="1"/>
          <p:nvPr userDrawn="1"/>
        </p:nvSpPr>
        <p:spPr>
          <a:xfrm>
            <a:off x="7136360" y="3966493"/>
            <a:ext cx="4669155" cy="1059906"/>
          </a:xfrm>
          <a:prstGeom prst="rect">
            <a:avLst/>
          </a:prstGeom>
        </p:spPr>
        <p:txBody>
          <a:bodyPr vert="horz" wrap="square" lIns="0" tIns="31115" rIns="0" bIns="0" rtlCol="0">
            <a:spAutoFit/>
          </a:bodyPr>
          <a:lstStyle/>
          <a:p>
            <a:pPr marL="38735">
              <a:lnSpc>
                <a:spcPct val="100000"/>
              </a:lnSpc>
              <a:spcBef>
                <a:spcPts val="1395"/>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Italic</a:t>
            </a:r>
            <a:endParaRPr sz="1200">
              <a:solidFill>
                <a:srgbClr val="1E2C4C"/>
              </a:solidFill>
              <a:latin typeface="Montserrat-Light"/>
              <a:cs typeface="Montserrat-Light"/>
            </a:endParaRPr>
          </a:p>
          <a:p>
            <a:pPr marL="90805">
              <a:lnSpc>
                <a:spcPts val="2030"/>
              </a:lnSpc>
              <a:spcBef>
                <a:spcPts val="229"/>
              </a:spcBef>
            </a:pPr>
            <a:r>
              <a:rPr sz="1900" i="1" spc="-10">
                <a:solidFill>
                  <a:srgbClr val="1E2C4C"/>
                </a:solidFill>
                <a:latin typeface="Arial"/>
                <a:cs typeface="Arial"/>
              </a:rPr>
              <a:t>ABCDEFGHIJKLMNOPQRSTUVWXYZ</a:t>
            </a:r>
            <a:endParaRPr sz="1900">
              <a:solidFill>
                <a:srgbClr val="1E2C4C"/>
              </a:solidFill>
              <a:latin typeface="Arial"/>
              <a:cs typeface="Arial"/>
            </a:endParaRPr>
          </a:p>
          <a:p>
            <a:pPr marL="90805">
              <a:lnSpc>
                <a:spcPts val="2030"/>
              </a:lnSpc>
            </a:pPr>
            <a:r>
              <a:rPr sz="1900" i="1"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Tree>
    <p:extLst>
      <p:ext uri="{BB962C8B-B14F-4D97-AF65-F5344CB8AC3E}">
        <p14:creationId xmlns:p14="http://schemas.microsoft.com/office/powerpoint/2010/main" val="1077475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rand Guidelines 2">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TextBox 1">
            <a:extLst>
              <a:ext uri="{FF2B5EF4-FFF2-40B4-BE49-F238E27FC236}">
                <a16:creationId xmlns:a16="http://schemas.microsoft.com/office/drawing/2014/main" id="{33799B91-8427-C888-6E20-B00385C12276}"/>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4" name="TextBox 3">
            <a:extLst>
              <a:ext uri="{FF2B5EF4-FFF2-40B4-BE49-F238E27FC236}">
                <a16:creationId xmlns:a16="http://schemas.microsoft.com/office/drawing/2014/main" id="{3DBD7CAC-9512-C98C-DCC2-7C5AAF3FA16B}"/>
              </a:ext>
            </a:extLst>
          </p:cNvPr>
          <p:cNvSpPr txBox="1"/>
          <p:nvPr userDrawn="1"/>
        </p:nvSpPr>
        <p:spPr>
          <a:xfrm>
            <a:off x="667500" y="153895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Layout Example: </a:t>
            </a:r>
            <a:endParaRPr lang="en-GB" i="1">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01D4AAB-65ED-A012-D7B2-EF7A1799D655}"/>
              </a:ext>
            </a:extLst>
          </p:cNvPr>
          <p:cNvPicPr>
            <a:picLocks noChangeAspect="1"/>
          </p:cNvPicPr>
          <p:nvPr userDrawn="1"/>
        </p:nvPicPr>
        <p:blipFill>
          <a:blip r:embed="rId3"/>
          <a:stretch>
            <a:fillRect/>
          </a:stretch>
        </p:blipFill>
        <p:spPr>
          <a:xfrm>
            <a:off x="667500" y="1155938"/>
            <a:ext cx="1059929" cy="117770"/>
          </a:xfrm>
          <a:prstGeom prst="rect">
            <a:avLst/>
          </a:prstGeom>
        </p:spPr>
      </p:pic>
      <p:pic>
        <p:nvPicPr>
          <p:cNvPr id="14" name="Picture 13">
            <a:extLst>
              <a:ext uri="{FF2B5EF4-FFF2-40B4-BE49-F238E27FC236}">
                <a16:creationId xmlns:a16="http://schemas.microsoft.com/office/drawing/2014/main" id="{C5C0F27D-B738-3641-5A65-AF46BF592CD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905674" y="1936521"/>
            <a:ext cx="7095743" cy="3977767"/>
          </a:xfrm>
          <a:prstGeom prst="rect">
            <a:avLst/>
          </a:prstGeom>
          <a:effectLst>
            <a:outerShdw blurRad="63500" sx="102000" sy="102000" algn="ctr" rotWithShape="0">
              <a:prstClr val="black">
                <a:alpha val="40000"/>
              </a:prstClr>
            </a:outerShdw>
          </a:effectLst>
        </p:spPr>
      </p:pic>
      <p:cxnSp>
        <p:nvCxnSpPr>
          <p:cNvPr id="32" name="Straight Arrow Connector 31">
            <a:extLst>
              <a:ext uri="{FF2B5EF4-FFF2-40B4-BE49-F238E27FC236}">
                <a16:creationId xmlns:a16="http://schemas.microsoft.com/office/drawing/2014/main" id="{F01119AD-8A4C-4069-1A8F-34A47843EE22}"/>
              </a:ext>
            </a:extLst>
          </p:cNvPr>
          <p:cNvCxnSpPr>
            <a:cxnSpLocks/>
          </p:cNvCxnSpPr>
          <p:nvPr userDrawn="1"/>
        </p:nvCxnSpPr>
        <p:spPr>
          <a:xfrm>
            <a:off x="631187" y="2349910"/>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CD80CA98-15AD-2D7D-3FFD-DD059ADBF9E7}"/>
              </a:ext>
            </a:extLst>
          </p:cNvPr>
          <p:cNvSpPr txBox="1"/>
          <p:nvPr userDrawn="1"/>
        </p:nvSpPr>
        <p:spPr>
          <a:xfrm>
            <a:off x="631187" y="2071665"/>
            <a:ext cx="2665635"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 Arial Bold 36pt</a:t>
            </a:r>
          </a:p>
        </p:txBody>
      </p:sp>
      <p:cxnSp>
        <p:nvCxnSpPr>
          <p:cNvPr id="34" name="Straight Arrow Connector 33">
            <a:extLst>
              <a:ext uri="{FF2B5EF4-FFF2-40B4-BE49-F238E27FC236}">
                <a16:creationId xmlns:a16="http://schemas.microsoft.com/office/drawing/2014/main" id="{809EFFEE-6BF3-D4D1-D77E-07665C0513B6}"/>
              </a:ext>
            </a:extLst>
          </p:cNvPr>
          <p:cNvCxnSpPr>
            <a:cxnSpLocks/>
          </p:cNvCxnSpPr>
          <p:nvPr userDrawn="1"/>
        </p:nvCxnSpPr>
        <p:spPr>
          <a:xfrm>
            <a:off x="631187" y="270796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4A31F87A-B93F-B528-D1C9-CA12851A1801}"/>
              </a:ext>
            </a:extLst>
          </p:cNvPr>
          <p:cNvSpPr txBox="1"/>
          <p:nvPr userDrawn="1"/>
        </p:nvSpPr>
        <p:spPr>
          <a:xfrm>
            <a:off x="631187" y="2429794"/>
            <a:ext cx="329328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Sub-title – Arial Regular 36pt</a:t>
            </a:r>
          </a:p>
        </p:txBody>
      </p:sp>
      <p:cxnSp>
        <p:nvCxnSpPr>
          <p:cNvPr id="36" name="Straight Arrow Connector 35">
            <a:extLst>
              <a:ext uri="{FF2B5EF4-FFF2-40B4-BE49-F238E27FC236}">
                <a16:creationId xmlns:a16="http://schemas.microsoft.com/office/drawing/2014/main" id="{6353CBFC-7CFF-64C2-C6CE-B4C5083BAFDF}"/>
              </a:ext>
            </a:extLst>
          </p:cNvPr>
          <p:cNvCxnSpPr>
            <a:cxnSpLocks/>
          </p:cNvCxnSpPr>
          <p:nvPr userDrawn="1"/>
        </p:nvCxnSpPr>
        <p:spPr>
          <a:xfrm>
            <a:off x="631187" y="3301404"/>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525DC6EC-C171-5876-1107-DF1F37174B17}"/>
              </a:ext>
            </a:extLst>
          </p:cNvPr>
          <p:cNvSpPr txBox="1"/>
          <p:nvPr userDrawn="1"/>
        </p:nvSpPr>
        <p:spPr>
          <a:xfrm>
            <a:off x="631187" y="3023232"/>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Lead-in-style – Arial Bold 14pt</a:t>
            </a:r>
          </a:p>
        </p:txBody>
      </p:sp>
      <p:cxnSp>
        <p:nvCxnSpPr>
          <p:cNvPr id="38" name="Straight Arrow Connector 37">
            <a:extLst>
              <a:ext uri="{FF2B5EF4-FFF2-40B4-BE49-F238E27FC236}">
                <a16:creationId xmlns:a16="http://schemas.microsoft.com/office/drawing/2014/main" id="{010CEB12-6C36-8270-4A5C-7E85874CC764}"/>
              </a:ext>
            </a:extLst>
          </p:cNvPr>
          <p:cNvCxnSpPr>
            <a:cxnSpLocks/>
          </p:cNvCxnSpPr>
          <p:nvPr userDrawn="1"/>
        </p:nvCxnSpPr>
        <p:spPr>
          <a:xfrm>
            <a:off x="631187" y="392260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860039C0-5920-0995-F32B-57C01FCDD204}"/>
              </a:ext>
            </a:extLst>
          </p:cNvPr>
          <p:cNvSpPr txBox="1"/>
          <p:nvPr userDrawn="1"/>
        </p:nvSpPr>
        <p:spPr>
          <a:xfrm>
            <a:off x="631187" y="364443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Heading – Arial Bold 14pt</a:t>
            </a:r>
          </a:p>
        </p:txBody>
      </p:sp>
      <p:cxnSp>
        <p:nvCxnSpPr>
          <p:cNvPr id="40" name="Straight Arrow Connector 39">
            <a:extLst>
              <a:ext uri="{FF2B5EF4-FFF2-40B4-BE49-F238E27FC236}">
                <a16:creationId xmlns:a16="http://schemas.microsoft.com/office/drawing/2014/main" id="{ADE01D2E-932D-0DF9-321A-BC47498F3947}"/>
              </a:ext>
            </a:extLst>
          </p:cNvPr>
          <p:cNvCxnSpPr>
            <a:cxnSpLocks/>
          </p:cNvCxnSpPr>
          <p:nvPr userDrawn="1"/>
        </p:nvCxnSpPr>
        <p:spPr>
          <a:xfrm>
            <a:off x="631187" y="424377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1" name="TextBox 40">
            <a:extLst>
              <a:ext uri="{FF2B5EF4-FFF2-40B4-BE49-F238E27FC236}">
                <a16:creationId xmlns:a16="http://schemas.microsoft.com/office/drawing/2014/main" id="{0ACBF59A-5E71-BE26-524D-7D5B99DA3B37}"/>
              </a:ext>
            </a:extLst>
          </p:cNvPr>
          <p:cNvSpPr txBox="1"/>
          <p:nvPr userDrawn="1"/>
        </p:nvSpPr>
        <p:spPr>
          <a:xfrm>
            <a:off x="631187" y="396560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Copy – Arial Regular 14pt</a:t>
            </a:r>
          </a:p>
        </p:txBody>
      </p:sp>
      <p:pic>
        <p:nvPicPr>
          <p:cNvPr id="42" name="Picture 41">
            <a:extLst>
              <a:ext uri="{FF2B5EF4-FFF2-40B4-BE49-F238E27FC236}">
                <a16:creationId xmlns:a16="http://schemas.microsoft.com/office/drawing/2014/main" id="{307F81FB-111F-A2A9-623F-DE6C133B1CD8}"/>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923529" y="4459484"/>
            <a:ext cx="3700704" cy="2076005"/>
          </a:xfrm>
          <a:prstGeom prst="rect">
            <a:avLst/>
          </a:prstGeom>
          <a:effectLst>
            <a:outerShdw blurRad="63500" sx="102000" sy="102000" algn="ctr" rotWithShape="0">
              <a:prstClr val="black">
                <a:alpha val="40000"/>
              </a:prstClr>
            </a:outerShdw>
          </a:effectLst>
        </p:spPr>
      </p:pic>
      <p:cxnSp>
        <p:nvCxnSpPr>
          <p:cNvPr id="43" name="Straight Arrow Connector 42">
            <a:extLst>
              <a:ext uri="{FF2B5EF4-FFF2-40B4-BE49-F238E27FC236}">
                <a16:creationId xmlns:a16="http://schemas.microsoft.com/office/drawing/2014/main" id="{EC357DB1-F523-41CC-A15C-739D048E0659}"/>
              </a:ext>
            </a:extLst>
          </p:cNvPr>
          <p:cNvCxnSpPr>
            <a:cxnSpLocks/>
          </p:cNvCxnSpPr>
          <p:nvPr userDrawn="1"/>
        </p:nvCxnSpPr>
        <p:spPr>
          <a:xfrm>
            <a:off x="667500" y="4840781"/>
            <a:ext cx="240734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F3D87EC5-35A4-4FB7-5895-9F2BA401CAE9}"/>
              </a:ext>
            </a:extLst>
          </p:cNvPr>
          <p:cNvSpPr txBox="1"/>
          <p:nvPr userDrawn="1"/>
        </p:nvSpPr>
        <p:spPr>
          <a:xfrm>
            <a:off x="631187" y="4562536"/>
            <a:ext cx="1941451"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Line</a:t>
            </a:r>
          </a:p>
        </p:txBody>
      </p:sp>
      <p:sp>
        <p:nvSpPr>
          <p:cNvPr id="45" name="TextBox 44">
            <a:extLst>
              <a:ext uri="{FF2B5EF4-FFF2-40B4-BE49-F238E27FC236}">
                <a16:creationId xmlns:a16="http://schemas.microsoft.com/office/drawing/2014/main" id="{EEDC9D00-1FDB-76B9-453E-84A56BA3FD26}"/>
              </a:ext>
            </a:extLst>
          </p:cNvPr>
          <p:cNvSpPr txBox="1"/>
          <p:nvPr userDrawn="1"/>
        </p:nvSpPr>
        <p:spPr>
          <a:xfrm>
            <a:off x="658977" y="4909142"/>
            <a:ext cx="2099389" cy="707886"/>
          </a:xfrm>
          <a:prstGeom prst="rect">
            <a:avLst/>
          </a:prstGeom>
          <a:noFill/>
        </p:spPr>
        <p:txBody>
          <a:bodyPr wrap="square" rtlCol="0">
            <a:spAutoFit/>
          </a:bodyPr>
          <a:lstStyle/>
          <a:p>
            <a:r>
              <a:rPr lang="en-GB" sz="1000">
                <a:solidFill>
                  <a:srgbClr val="1E2C4C"/>
                </a:solidFill>
                <a:effectLst/>
                <a:latin typeface="Helvetica Neue" panose="02000503000000020004" pitchFamily="2" charset="0"/>
              </a:rPr>
              <a:t>In instances where a sub-title is not required, you may opt to utilise a gradient line to accentuate the title.</a:t>
            </a:r>
          </a:p>
        </p:txBody>
      </p:sp>
    </p:spTree>
    <p:extLst>
      <p:ext uri="{BB962C8B-B14F-4D97-AF65-F5344CB8AC3E}">
        <p14:creationId xmlns:p14="http://schemas.microsoft.com/office/powerpoint/2010/main" val="604468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14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649420"/>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1089529"/>
          </a:xfrm>
          <a:prstGeom prst="rect">
            <a:avLst/>
          </a:prstGeom>
        </p:spPr>
        <p:txBody>
          <a:bodyPr>
            <a:spAutoFit/>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US"/>
              <a:t>Clinical Sites and Clinical Expertise for EFS Pilots</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2093406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17259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88FF3A7-DFDB-54C2-9D5E-75451E549B97}"/>
              </a:ext>
            </a:extLst>
          </p:cNvPr>
          <p:cNvGraphicFramePr>
            <a:graphicFrameLocks noChangeAspect="1"/>
          </p:cNvGraphicFramePr>
          <p:nvPr userDrawn="1">
            <p:custDataLst>
              <p:tags r:id="rId20"/>
            </p:custDataLst>
            <p:extLst>
              <p:ext uri="{D42A27DB-BD31-4B8C-83A1-F6EECF244321}">
                <p14:modId xmlns:p14="http://schemas.microsoft.com/office/powerpoint/2010/main" val="4257001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592" imgH="595" progId="TCLayout.ActiveDocument.1">
                  <p:embed/>
                </p:oleObj>
              </mc:Choice>
              <mc:Fallback>
                <p:oleObj name="think-cell Slide" r:id="rId21" imgW="592" imgH="595" progId="TCLayout.ActiveDocument.1">
                  <p:embed/>
                  <p:pic>
                    <p:nvPicPr>
                      <p:cNvPr id="2" name="think-cell data - do not delete" hidden="1">
                        <a:extLst>
                          <a:ext uri="{FF2B5EF4-FFF2-40B4-BE49-F238E27FC236}">
                            <a16:creationId xmlns:a16="http://schemas.microsoft.com/office/drawing/2014/main" id="{E88FF3A7-DFDB-54C2-9D5E-75451E549B97}"/>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465375486"/>
      </p:ext>
    </p:extLst>
  </p:cSld>
  <p:clrMap bg1="lt1" tx1="dk1" bg2="lt2" tx2="dk2" accent1="accent1" accent2="accent2" accent3="accent3" accent4="accent4" accent5="accent5" accent6="accent6" hlink="hlink" folHlink="folHlink"/>
  <p:sldLayoutIdLst>
    <p:sldLayoutId id="2147483662" r:id="rId1"/>
    <p:sldLayoutId id="2147483688" r:id="rId2"/>
    <p:sldLayoutId id="2147483689" r:id="rId3"/>
    <p:sldLayoutId id="2147483663" r:id="rId4"/>
    <p:sldLayoutId id="2147483664" r:id="rId5"/>
    <p:sldLayoutId id="2147483665" r:id="rId6"/>
    <p:sldLayoutId id="2147483690" r:id="rId7"/>
    <p:sldLayoutId id="2147483678" r:id="rId8"/>
    <p:sldLayoutId id="2147483691" r:id="rId9"/>
    <p:sldLayoutId id="2147483679" r:id="rId10"/>
    <p:sldLayoutId id="2147483680" r:id="rId11"/>
    <p:sldLayoutId id="2147483681" r:id="rId12"/>
    <p:sldLayoutId id="2147483682" r:id="rId13"/>
    <p:sldLayoutId id="2147483686" r:id="rId14"/>
    <p:sldLayoutId id="2147483687" r:id="rId15"/>
    <p:sldLayoutId id="2147483693" r:id="rId16"/>
    <p:sldLayoutId id="2147483694" r:id="rId17"/>
    <p:sldLayoutId id="2147483695"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22.jpeg"/><Relationship Id="rId2" Type="http://schemas.openxmlformats.org/officeDocument/2006/relationships/slideLayout" Target="../slideLayouts/slideLayout9.xml"/><Relationship Id="rId1" Type="http://schemas.openxmlformats.org/officeDocument/2006/relationships/tags" Target="../tags/tag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8" Type="http://schemas.openxmlformats.org/officeDocument/2006/relationships/hyperlink" Target="https://heuefs.eu/wp-content/uploads/2025/09/03_HEU-EFS_Public-Webinar_Developing-a-New-Methodology-for-HEU-EFS-in-Europe.pdf" TargetMode="External"/><Relationship Id="rId3" Type="http://schemas.openxmlformats.org/officeDocument/2006/relationships/oleObject" Target="../embeddings/oleObject3.bin"/><Relationship Id="rId7" Type="http://schemas.openxmlformats.org/officeDocument/2006/relationships/image" Target="../media/image24.svg"/><Relationship Id="rId2" Type="http://schemas.openxmlformats.org/officeDocument/2006/relationships/slideLayout" Target="../slideLayouts/slideLayout9.xml"/><Relationship Id="rId1" Type="http://schemas.openxmlformats.org/officeDocument/2006/relationships/tags" Target="../tags/tag4.xml"/><Relationship Id="rId6" Type="http://schemas.openxmlformats.org/officeDocument/2006/relationships/image" Target="../media/image23.png"/><Relationship Id="rId5" Type="http://schemas.openxmlformats.org/officeDocument/2006/relationships/hyperlink" Target="https://heuefs.eu/wp-content/uploads/2024/07/D3.1_Eligibility-criteria-for-EFS-1.pdf" TargetMode="External"/><Relationship Id="rId4" Type="http://schemas.openxmlformats.org/officeDocument/2006/relationships/image" Target="../media/image1.emf"/><Relationship Id="rId9" Type="http://schemas.openxmlformats.org/officeDocument/2006/relationships/hyperlink" Target="http://www.heu-efs.eu/"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2.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5.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4.bin"/><Relationship Id="rId9" Type="http://schemas.openxmlformats.org/officeDocument/2006/relationships/image" Target="../media/image29.svg"/></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hyperlink" Target="mailto:pilot@heuefs.eu" TargetMode="External"/><Relationship Id="rId5" Type="http://schemas.openxmlformats.org/officeDocument/2006/relationships/hyperlink" Target="https://heuefs.eu/wp-content/uploads/2025/11/Terms-of-Reference-Steering-Committee-1.pdf" TargetMode="External"/><Relationship Id="rId4" Type="http://schemas.openxmlformats.org/officeDocument/2006/relationships/image" Target="../media/image36.jpe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notesSlide" Target="../notesSlides/notesSlide3.xml"/><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slideLayout" Target="../slideLayouts/slideLayout9.xml"/><Relationship Id="rId1" Type="http://schemas.openxmlformats.org/officeDocument/2006/relationships/tags" Target="../tags/tag6.xml"/><Relationship Id="rId6" Type="http://schemas.openxmlformats.org/officeDocument/2006/relationships/hyperlink" Target="https://heuefs.eu/open-call-for-pilots/" TargetMode="External"/><Relationship Id="rId11" Type="http://schemas.openxmlformats.org/officeDocument/2006/relationships/image" Target="../media/image30.png"/><Relationship Id="rId5" Type="http://schemas.openxmlformats.org/officeDocument/2006/relationships/image" Target="../media/image25.emf"/><Relationship Id="rId10" Type="http://schemas.openxmlformats.org/officeDocument/2006/relationships/image" Target="../media/image29.svg"/><Relationship Id="rId4" Type="http://schemas.openxmlformats.org/officeDocument/2006/relationships/oleObject" Target="../embeddings/oleObject4.bin"/><Relationship Id="rId9" Type="http://schemas.openxmlformats.org/officeDocument/2006/relationships/image" Target="../media/image28.png"/><Relationship Id="rId1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4.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7.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4.bin"/><Relationship Id="rId9" Type="http://schemas.openxmlformats.org/officeDocument/2006/relationships/image" Target="../media/image29.sv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5.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8.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4.bin"/><Relationship Id="rId9" Type="http://schemas.openxmlformats.org/officeDocument/2006/relationships/image" Target="../media/image29.sv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6.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4.bin"/><Relationship Id="rId9" Type="http://schemas.openxmlformats.org/officeDocument/2006/relationships/image" Target="../media/image29.sv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7.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5.bin"/><Relationship Id="rId9"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notesSlide" Target="../notesSlides/notesSlide8.xml"/><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11.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oleObject" Target="../embeddings/oleObject6.bin"/><Relationship Id="rId9" Type="http://schemas.openxmlformats.org/officeDocument/2006/relationships/image" Target="../media/image29.svg"/></Relationships>
</file>

<file path=ppt/slides/_rels/slide13.xml.rels><?xml version="1.0" encoding="UTF-8" standalone="yes"?>
<Relationships xmlns="http://schemas.openxmlformats.org/package/2006/relationships"><Relationship Id="rId8" Type="http://schemas.openxmlformats.org/officeDocument/2006/relationships/hyperlink" Target="https://bocconi.eu.qualtrics.com/jfe/form/SV_9MGcZtMEWU3F18W" TargetMode="External"/><Relationship Id="rId3" Type="http://schemas.openxmlformats.org/officeDocument/2006/relationships/oleObject" Target="../embeddings/oleObject7.bin"/><Relationship Id="rId7" Type="http://schemas.openxmlformats.org/officeDocument/2006/relationships/hyperlink" Target="https://heuefs.eu/open-call-for-pilots/" TargetMode="External"/><Relationship Id="rId2" Type="http://schemas.openxmlformats.org/officeDocument/2006/relationships/slideLayout" Target="../slideLayouts/slideLayout9.xml"/><Relationship Id="rId1" Type="http://schemas.openxmlformats.org/officeDocument/2006/relationships/tags" Target="../tags/tag12.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0.svg"/><Relationship Id="rId4" Type="http://schemas.openxmlformats.org/officeDocument/2006/relationships/image" Target="../media/image25.emf"/><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DE08C69-6585-CF86-7397-5A2B1F914780}"/>
              </a:ext>
            </a:extLst>
          </p:cNvPr>
          <p:cNvSpPr>
            <a:spLocks noGrp="1"/>
          </p:cNvSpPr>
          <p:nvPr>
            <p:ph idx="10"/>
          </p:nvPr>
        </p:nvSpPr>
        <p:spPr>
          <a:xfrm>
            <a:off x="2552511" y="2577597"/>
            <a:ext cx="8881531" cy="599931"/>
          </a:xfrm>
        </p:spPr>
        <p:txBody>
          <a:bodyPr anchor="b"/>
          <a:lstStyle/>
          <a:p>
            <a:r>
              <a:rPr lang="en-GB"/>
              <a:t>HEU-EFS Pilots</a:t>
            </a:r>
          </a:p>
        </p:txBody>
      </p:sp>
      <p:sp>
        <p:nvSpPr>
          <p:cNvPr id="4" name="Content Placeholder 3">
            <a:extLst>
              <a:ext uri="{FF2B5EF4-FFF2-40B4-BE49-F238E27FC236}">
                <a16:creationId xmlns:a16="http://schemas.microsoft.com/office/drawing/2014/main" id="{515E06B6-13B2-1CED-09CF-6EE43840D546}"/>
              </a:ext>
            </a:extLst>
          </p:cNvPr>
          <p:cNvSpPr>
            <a:spLocks noGrp="1"/>
          </p:cNvSpPr>
          <p:nvPr>
            <p:ph idx="22"/>
          </p:nvPr>
        </p:nvSpPr>
        <p:spPr>
          <a:xfrm>
            <a:off x="2552511" y="3258317"/>
            <a:ext cx="8881531" cy="599931"/>
          </a:xfrm>
        </p:spPr>
        <p:txBody>
          <a:bodyPr/>
          <a:lstStyle/>
          <a:p>
            <a:r>
              <a:rPr lang="en-US"/>
              <a:t>​Giuditta Callea | Bocconi University ​</a:t>
            </a:r>
          </a:p>
          <a:p>
            <a:r>
              <a:rPr lang="en-US"/>
              <a:t>Manon </a:t>
            </a:r>
            <a:r>
              <a:rPr lang="en-US" err="1"/>
              <a:t>Gielkens</a:t>
            </a:r>
            <a:r>
              <a:rPr lang="en-US"/>
              <a:t> | MEDTRONIC </a:t>
            </a:r>
          </a:p>
        </p:txBody>
      </p:sp>
      <p:sp>
        <p:nvSpPr>
          <p:cNvPr id="7" name="Content Placeholder 6">
            <a:extLst>
              <a:ext uri="{FF2B5EF4-FFF2-40B4-BE49-F238E27FC236}">
                <a16:creationId xmlns:a16="http://schemas.microsoft.com/office/drawing/2014/main" id="{4D3A9DF2-B2B3-132E-C1E6-4C1576519F04}"/>
              </a:ext>
            </a:extLst>
          </p:cNvPr>
          <p:cNvSpPr>
            <a:spLocks noGrp="1"/>
          </p:cNvSpPr>
          <p:nvPr>
            <p:ph idx="21"/>
          </p:nvPr>
        </p:nvSpPr>
        <p:spPr>
          <a:xfrm>
            <a:off x="2552511" y="3939037"/>
            <a:ext cx="8881531" cy="923773"/>
          </a:xfrm>
        </p:spPr>
        <p:txBody>
          <a:bodyPr lIns="91440" tIns="45720" rIns="91440" bIns="45720" anchor="b"/>
          <a:lstStyle/>
          <a:p>
            <a:r>
              <a:rPr lang="en-GB"/>
              <a:t>HEU-EFS Pilot Programme Webinar, 05.12.2025</a:t>
            </a:r>
          </a:p>
        </p:txBody>
      </p:sp>
    </p:spTree>
    <p:extLst>
      <p:ext uri="{BB962C8B-B14F-4D97-AF65-F5344CB8AC3E}">
        <p14:creationId xmlns:p14="http://schemas.microsoft.com/office/powerpoint/2010/main" val="121456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DC9953-C802-BAB8-2DAD-EC473A88BBB0}"/>
              </a:ext>
            </a:extLst>
          </p:cNvPr>
          <p:cNvSpPr>
            <a:spLocks noGrp="1"/>
          </p:cNvSpPr>
          <p:nvPr>
            <p:ph idx="10"/>
          </p:nvPr>
        </p:nvSpPr>
        <p:spPr>
          <a:xfrm>
            <a:off x="665113" y="481905"/>
            <a:ext cx="9520422" cy="599931"/>
          </a:xfrm>
        </p:spPr>
        <p:txBody>
          <a:bodyPr lIns="0" tIns="45720" rIns="0" bIns="45720" anchor="b"/>
          <a:lstStyle/>
          <a:p>
            <a:r>
              <a:rPr lang="en-GB"/>
              <a:t>HEU-EFS has Launched Public Pilots!</a:t>
            </a:r>
          </a:p>
        </p:txBody>
      </p:sp>
      <p:grpSp>
        <p:nvGrpSpPr>
          <p:cNvPr id="8" name="Group 7">
            <a:extLst>
              <a:ext uri="{FF2B5EF4-FFF2-40B4-BE49-F238E27FC236}">
                <a16:creationId xmlns:a16="http://schemas.microsoft.com/office/drawing/2014/main" id="{99F3D577-AA0E-C306-35FA-6773ADAC57A3}"/>
              </a:ext>
            </a:extLst>
          </p:cNvPr>
          <p:cNvGrpSpPr/>
          <p:nvPr/>
        </p:nvGrpSpPr>
        <p:grpSpPr>
          <a:xfrm>
            <a:off x="7215681" y="2316813"/>
            <a:ext cx="940174" cy="832788"/>
            <a:chOff x="7305464" y="1721376"/>
            <a:chExt cx="1280974" cy="1134662"/>
          </a:xfrm>
        </p:grpSpPr>
        <p:sp>
          <p:nvSpPr>
            <p:cNvPr id="9" name="Graphic 56">
              <a:extLst>
                <a:ext uri="{FF2B5EF4-FFF2-40B4-BE49-F238E27FC236}">
                  <a16:creationId xmlns:a16="http://schemas.microsoft.com/office/drawing/2014/main" id="{CDF04238-4B5D-8ABD-1B10-5F31E0CC6A2F}"/>
                </a:ext>
              </a:extLst>
            </p:cNvPr>
            <p:cNvSpPr/>
            <p:nvPr/>
          </p:nvSpPr>
          <p:spPr>
            <a:xfrm>
              <a:off x="7305464" y="1721376"/>
              <a:ext cx="1280974" cy="1134662"/>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10" name="Graphic 9" descr="Stars with solid fill">
              <a:extLst>
                <a:ext uri="{FF2B5EF4-FFF2-40B4-BE49-F238E27FC236}">
                  <a16:creationId xmlns:a16="http://schemas.microsoft.com/office/drawing/2014/main" id="{3543E9FE-4A17-736E-E1FB-8B27CE1DF2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83651" y="1926403"/>
              <a:ext cx="724606" cy="724606"/>
            </a:xfrm>
            <a:prstGeom prst="rect">
              <a:avLst/>
            </a:prstGeom>
          </p:spPr>
        </p:pic>
      </p:grpSp>
      <p:grpSp>
        <p:nvGrpSpPr>
          <p:cNvPr id="11" name="Group 10">
            <a:extLst>
              <a:ext uri="{FF2B5EF4-FFF2-40B4-BE49-F238E27FC236}">
                <a16:creationId xmlns:a16="http://schemas.microsoft.com/office/drawing/2014/main" id="{8F097D93-5C13-9040-1391-27ADF6846ECF}"/>
              </a:ext>
            </a:extLst>
          </p:cNvPr>
          <p:cNvGrpSpPr/>
          <p:nvPr/>
        </p:nvGrpSpPr>
        <p:grpSpPr>
          <a:xfrm>
            <a:off x="7215681" y="4307998"/>
            <a:ext cx="940174" cy="832788"/>
            <a:chOff x="7305464" y="4055463"/>
            <a:chExt cx="1280974" cy="1134661"/>
          </a:xfrm>
        </p:grpSpPr>
        <p:sp>
          <p:nvSpPr>
            <p:cNvPr id="13" name="Graphic 56">
              <a:extLst>
                <a:ext uri="{FF2B5EF4-FFF2-40B4-BE49-F238E27FC236}">
                  <a16:creationId xmlns:a16="http://schemas.microsoft.com/office/drawing/2014/main" id="{D31C52BA-A883-40EE-14E9-ACB83F6E99AB}"/>
                </a:ext>
              </a:extLst>
            </p:cNvPr>
            <p:cNvSpPr/>
            <p:nvPr/>
          </p:nvSpPr>
          <p:spPr>
            <a:xfrm>
              <a:off x="7305464" y="4055463"/>
              <a:ext cx="1280974" cy="113466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14" name="Graphic 13" descr="Connections with solid fill">
              <a:extLst>
                <a:ext uri="{FF2B5EF4-FFF2-40B4-BE49-F238E27FC236}">
                  <a16:creationId xmlns:a16="http://schemas.microsoft.com/office/drawing/2014/main" id="{C2AA3549-6307-9B0D-353B-161DC6E965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654" y="4296493"/>
              <a:ext cx="652597" cy="652597"/>
            </a:xfrm>
            <a:prstGeom prst="rect">
              <a:avLst/>
            </a:prstGeom>
          </p:spPr>
        </p:pic>
      </p:grpSp>
      <p:sp>
        <p:nvSpPr>
          <p:cNvPr id="15" name="TextBox 14">
            <a:extLst>
              <a:ext uri="{FF2B5EF4-FFF2-40B4-BE49-F238E27FC236}">
                <a16:creationId xmlns:a16="http://schemas.microsoft.com/office/drawing/2014/main" id="{FF40693F-F215-657D-4096-BC1941B18516}"/>
              </a:ext>
            </a:extLst>
          </p:cNvPr>
          <p:cNvSpPr txBox="1"/>
          <p:nvPr/>
        </p:nvSpPr>
        <p:spPr>
          <a:xfrm>
            <a:off x="6339316" y="3329957"/>
            <a:ext cx="2554632" cy="584775"/>
          </a:xfrm>
          <a:prstGeom prst="rect">
            <a:avLst/>
          </a:prstGeom>
          <a:noFill/>
          <a:ln>
            <a:noFill/>
          </a:ln>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ctr"/>
            <a:r>
              <a:rPr lang="en-GB" sz="1600" b="1" noProof="0">
                <a:cs typeface="Arial"/>
              </a:rPr>
              <a:t>Increase the </a:t>
            </a:r>
            <a:br>
              <a:rPr lang="en-GB" sz="1600" b="1" noProof="0">
                <a:cs typeface="Arial"/>
              </a:rPr>
            </a:br>
            <a:r>
              <a:rPr lang="en-GB" sz="1600" b="1" noProof="0">
                <a:cs typeface="Arial"/>
              </a:rPr>
              <a:t>Number of Pilots </a:t>
            </a:r>
          </a:p>
        </p:txBody>
      </p:sp>
      <p:sp>
        <p:nvSpPr>
          <p:cNvPr id="17" name="TextBox 16">
            <a:extLst>
              <a:ext uri="{FF2B5EF4-FFF2-40B4-BE49-F238E27FC236}">
                <a16:creationId xmlns:a16="http://schemas.microsoft.com/office/drawing/2014/main" id="{A9E7BE22-A41A-0061-ACC1-F88F8642412A}"/>
              </a:ext>
            </a:extLst>
          </p:cNvPr>
          <p:cNvSpPr txBox="1"/>
          <p:nvPr/>
        </p:nvSpPr>
        <p:spPr>
          <a:xfrm>
            <a:off x="6339316" y="5313947"/>
            <a:ext cx="2554632" cy="830997"/>
          </a:xfrm>
          <a:prstGeom prst="rect">
            <a:avLst/>
          </a:prstGeom>
          <a:noFill/>
          <a:ln>
            <a:noFill/>
          </a:ln>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ctr"/>
            <a:r>
              <a:rPr lang="en-GB" sz="1600" b="1" noProof="0">
                <a:cs typeface="Arial"/>
              </a:rPr>
              <a:t>Obtain Valuable Feedback </a:t>
            </a:r>
            <a:br>
              <a:rPr lang="en-GB" sz="1600" b="1" noProof="0">
                <a:cs typeface="Arial"/>
              </a:rPr>
            </a:br>
            <a:r>
              <a:rPr lang="en-GB" sz="1600" b="1" noProof="0">
                <a:cs typeface="Arial"/>
              </a:rPr>
              <a:t>from entities not involved </a:t>
            </a:r>
            <a:br>
              <a:rPr lang="en-GB" sz="1600" b="1" noProof="0">
                <a:cs typeface="Arial"/>
              </a:rPr>
            </a:br>
            <a:r>
              <a:rPr lang="en-GB" sz="1600" b="1" noProof="0">
                <a:cs typeface="Arial"/>
              </a:rPr>
              <a:t>in HEU-EFS Preparation</a:t>
            </a:r>
          </a:p>
        </p:txBody>
      </p:sp>
      <p:sp>
        <p:nvSpPr>
          <p:cNvPr id="22" name="TextBox 21">
            <a:extLst>
              <a:ext uri="{FF2B5EF4-FFF2-40B4-BE49-F238E27FC236}">
                <a16:creationId xmlns:a16="http://schemas.microsoft.com/office/drawing/2014/main" id="{B840000B-CF0A-CCBB-8108-FC709FB3487C}"/>
              </a:ext>
            </a:extLst>
          </p:cNvPr>
          <p:cNvSpPr txBox="1"/>
          <p:nvPr/>
        </p:nvSpPr>
        <p:spPr>
          <a:xfrm>
            <a:off x="9025071" y="3329957"/>
            <a:ext cx="2554632" cy="584775"/>
          </a:xfrm>
          <a:prstGeom prst="rect">
            <a:avLst/>
          </a:prstGeom>
          <a:noFill/>
          <a:ln>
            <a:noFill/>
          </a:ln>
          <a:extLst>
            <a:ext uri="{909E8E84-426E-40DD-AFC4-6F175D3DCCD1}">
              <a14:hiddenFill xmlns:a14="http://schemas.microsoft.com/office/drawing/2010/main">
                <a:solidFill>
                  <a:srgbClr val="E0E0E0"/>
                </a:solidFill>
              </a14:hiddenFill>
            </a:ext>
          </a:ex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ctr"/>
            <a:r>
              <a:rPr lang="en-GB" sz="1600" b="1" noProof="0">
                <a:cs typeface="Arial"/>
              </a:rPr>
              <a:t>Expand the </a:t>
            </a:r>
            <a:br>
              <a:rPr lang="en-GB" sz="1600" b="1" noProof="0">
                <a:cs typeface="Arial"/>
              </a:rPr>
            </a:br>
            <a:r>
              <a:rPr lang="en-GB" sz="1600" b="1" noProof="0">
                <a:cs typeface="Arial"/>
              </a:rPr>
              <a:t>Patient Conditions</a:t>
            </a:r>
          </a:p>
        </p:txBody>
      </p:sp>
      <p:sp>
        <p:nvSpPr>
          <p:cNvPr id="23" name="TextBox 22">
            <a:extLst>
              <a:ext uri="{FF2B5EF4-FFF2-40B4-BE49-F238E27FC236}">
                <a16:creationId xmlns:a16="http://schemas.microsoft.com/office/drawing/2014/main" id="{38DAF458-B142-DD85-0680-6F3B0E4B87D3}"/>
              </a:ext>
            </a:extLst>
          </p:cNvPr>
          <p:cNvSpPr txBox="1"/>
          <p:nvPr/>
        </p:nvSpPr>
        <p:spPr>
          <a:xfrm>
            <a:off x="9025071" y="5313947"/>
            <a:ext cx="2554632" cy="584775"/>
          </a:xfrm>
          <a:prstGeom prst="rect">
            <a:avLst/>
          </a:prstGeom>
          <a:noFill/>
          <a:ln>
            <a:noFill/>
          </a:ln>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algn="ctr"/>
            <a:r>
              <a:rPr lang="en-GB" sz="1600" b="1" noProof="0">
                <a:cs typeface="Arial"/>
              </a:rPr>
              <a:t>Increase</a:t>
            </a:r>
            <a:br>
              <a:rPr lang="en-GB" sz="1600" b="1" noProof="0">
                <a:cs typeface="Arial"/>
              </a:rPr>
            </a:br>
            <a:r>
              <a:rPr lang="en-GB" sz="1600" b="1" noProof="0">
                <a:cs typeface="Arial"/>
              </a:rPr>
              <a:t>Awareness</a:t>
            </a:r>
          </a:p>
        </p:txBody>
      </p:sp>
      <p:grpSp>
        <p:nvGrpSpPr>
          <p:cNvPr id="24" name="Group 23">
            <a:extLst>
              <a:ext uri="{FF2B5EF4-FFF2-40B4-BE49-F238E27FC236}">
                <a16:creationId xmlns:a16="http://schemas.microsoft.com/office/drawing/2014/main" id="{26361153-EFF0-2D0B-DC12-38CA44D4D6D5}"/>
              </a:ext>
            </a:extLst>
          </p:cNvPr>
          <p:cNvGrpSpPr/>
          <p:nvPr/>
        </p:nvGrpSpPr>
        <p:grpSpPr>
          <a:xfrm>
            <a:off x="9854583" y="2316813"/>
            <a:ext cx="940174" cy="832788"/>
            <a:chOff x="10016136" y="1721375"/>
            <a:chExt cx="1280974" cy="1134660"/>
          </a:xfrm>
        </p:grpSpPr>
        <p:sp>
          <p:nvSpPr>
            <p:cNvPr id="25" name="Graphic 56">
              <a:extLst>
                <a:ext uri="{FF2B5EF4-FFF2-40B4-BE49-F238E27FC236}">
                  <a16:creationId xmlns:a16="http://schemas.microsoft.com/office/drawing/2014/main" id="{92FA224B-C13E-D13F-7456-9140B54231D1}"/>
                </a:ext>
              </a:extLst>
            </p:cNvPr>
            <p:cNvSpPr/>
            <p:nvPr/>
          </p:nvSpPr>
          <p:spPr>
            <a:xfrm>
              <a:off x="10016136" y="1721375"/>
              <a:ext cx="1280974" cy="113466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26" name="Graphic 25" descr="Inpatient with solid fill">
              <a:extLst>
                <a:ext uri="{FF2B5EF4-FFF2-40B4-BE49-F238E27FC236}">
                  <a16:creationId xmlns:a16="http://schemas.microsoft.com/office/drawing/2014/main" id="{1F2598B1-57EA-EF62-8DFF-58B0F8FFAD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32652" y="1964738"/>
              <a:ext cx="647938" cy="647937"/>
            </a:xfrm>
            <a:prstGeom prst="rect">
              <a:avLst/>
            </a:prstGeom>
          </p:spPr>
        </p:pic>
      </p:grpSp>
      <p:grpSp>
        <p:nvGrpSpPr>
          <p:cNvPr id="27" name="Group 26">
            <a:extLst>
              <a:ext uri="{FF2B5EF4-FFF2-40B4-BE49-F238E27FC236}">
                <a16:creationId xmlns:a16="http://schemas.microsoft.com/office/drawing/2014/main" id="{AA01C68D-4B69-A3A4-2727-EFCCCF5A8019}"/>
              </a:ext>
            </a:extLst>
          </p:cNvPr>
          <p:cNvGrpSpPr/>
          <p:nvPr/>
        </p:nvGrpSpPr>
        <p:grpSpPr>
          <a:xfrm>
            <a:off x="9854583" y="4307998"/>
            <a:ext cx="940174" cy="832788"/>
            <a:chOff x="10016128" y="4055463"/>
            <a:chExt cx="1280973" cy="1134661"/>
          </a:xfrm>
        </p:grpSpPr>
        <p:sp>
          <p:nvSpPr>
            <p:cNvPr id="31" name="Graphic 56">
              <a:extLst>
                <a:ext uri="{FF2B5EF4-FFF2-40B4-BE49-F238E27FC236}">
                  <a16:creationId xmlns:a16="http://schemas.microsoft.com/office/drawing/2014/main" id="{4B2BFDDA-060F-5DC2-32F1-5A39CDE9CF23}"/>
                </a:ext>
              </a:extLst>
            </p:cNvPr>
            <p:cNvSpPr/>
            <p:nvPr/>
          </p:nvSpPr>
          <p:spPr>
            <a:xfrm>
              <a:off x="10016128" y="4055463"/>
              <a:ext cx="1280973" cy="113466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32" name="Graphic 31" descr="Teacher with solid fill">
              <a:extLst>
                <a:ext uri="{FF2B5EF4-FFF2-40B4-BE49-F238E27FC236}">
                  <a16:creationId xmlns:a16="http://schemas.microsoft.com/office/drawing/2014/main" id="{256E924B-96D5-1980-EE2F-E7C7C9E764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1715" y="4297886"/>
              <a:ext cx="649809" cy="649811"/>
            </a:xfrm>
            <a:prstGeom prst="rect">
              <a:avLst/>
            </a:prstGeom>
          </p:spPr>
        </p:pic>
      </p:grpSp>
      <p:sp>
        <p:nvSpPr>
          <p:cNvPr id="40" name="Text Placeholder 15">
            <a:extLst>
              <a:ext uri="{FF2B5EF4-FFF2-40B4-BE49-F238E27FC236}">
                <a16:creationId xmlns:a16="http://schemas.microsoft.com/office/drawing/2014/main" id="{936E4B30-532A-A2FD-313E-43202AF80D78}"/>
              </a:ext>
            </a:extLst>
          </p:cNvPr>
          <p:cNvSpPr txBox="1">
            <a:spLocks/>
          </p:cNvSpPr>
          <p:nvPr/>
        </p:nvSpPr>
        <p:spPr>
          <a:xfrm>
            <a:off x="665113" y="1704974"/>
            <a:ext cx="5240387" cy="4543425"/>
          </a:xfrm>
          <a:prstGeom prst="roundRect">
            <a:avLst>
              <a:gd name="adj" fmla="val 1995"/>
            </a:avLst>
          </a:prstGeom>
          <a:noFill/>
          <a:ln w="9525">
            <a:solidFill>
              <a:srgbClr val="B9B9B9"/>
            </a:solidFill>
          </a:ln>
          <a:extLst>
            <a:ext uri="{909E8E84-426E-40DD-AFC4-6F175D3DCCD1}">
              <a14:hiddenFill xmlns:a14="http://schemas.microsoft.com/office/drawing/2010/main">
                <a:solidFill>
                  <a:srgbClr val="000000"/>
                </a:solidFill>
              </a14:hiddenFill>
            </a:ext>
          </a:extLst>
        </p:spPr>
        <p:txBody>
          <a:bodyPr vert="horz" lIns="91440" tIns="137160" rIns="91440" bIns="45720" rtlCol="0" anchor="t">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cs-CZ" sz="1800" b="1">
                <a:solidFill>
                  <a:srgbClr val="492776"/>
                </a:solidFill>
              </a:rPr>
              <a:t>Overal</a:t>
            </a:r>
            <a:r>
              <a:rPr lang="en-GB" sz="1800" b="1">
                <a:solidFill>
                  <a:srgbClr val="492776"/>
                </a:solidFill>
              </a:rPr>
              <a:t>l</a:t>
            </a:r>
            <a:r>
              <a:rPr lang="cs-CZ" sz="1800" b="1">
                <a:solidFill>
                  <a:srgbClr val="492776"/>
                </a:solidFill>
              </a:rPr>
              <a:t> Objectives of Pilots</a:t>
            </a:r>
            <a:endParaRPr lang="en-GB" sz="1800" b="1">
              <a:solidFill>
                <a:srgbClr val="492776"/>
              </a:solidFill>
            </a:endParaRPr>
          </a:p>
        </p:txBody>
      </p:sp>
      <p:sp>
        <p:nvSpPr>
          <p:cNvPr id="41" name="Rectangle: Rounded Corners 40">
            <a:extLst>
              <a:ext uri="{FF2B5EF4-FFF2-40B4-BE49-F238E27FC236}">
                <a16:creationId xmlns:a16="http://schemas.microsoft.com/office/drawing/2014/main" id="{48B59176-8451-E1B1-2358-2B2A2C10D57D}"/>
              </a:ext>
            </a:extLst>
          </p:cNvPr>
          <p:cNvSpPr/>
          <p:nvPr/>
        </p:nvSpPr>
        <p:spPr>
          <a:xfrm>
            <a:off x="817514" y="2331791"/>
            <a:ext cx="4935586" cy="1809272"/>
          </a:xfrm>
          <a:prstGeom prst="roundRect">
            <a:avLst>
              <a:gd name="adj" fmla="val 3923"/>
            </a:avLst>
          </a:prstGeom>
          <a:solidFill>
            <a:schemeClr val="tx2"/>
          </a:solidFill>
          <a:ln w="12700" cap="flat" cmpd="sng" algn="ctr">
            <a:noFill/>
            <a:prstDash val="solid"/>
            <a:miter lim="800000"/>
          </a:ln>
          <a:effectLst/>
        </p:spPr>
        <p:style>
          <a:lnRef idx="2">
            <a:schemeClr val="accent4"/>
          </a:lnRef>
          <a:fillRef idx="1">
            <a:schemeClr val="lt1"/>
          </a:fillRef>
          <a:effectRef idx="0">
            <a:schemeClr val="accent4"/>
          </a:effectRef>
          <a:fontRef idx="minor">
            <a:schemeClr val="dk1"/>
          </a:fontRef>
        </p:style>
        <p:txBody>
          <a:bodyPr tIns="36576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a:solidFill>
                  <a:schemeClr val="bg1"/>
                </a:solidFill>
              </a:rPr>
              <a:t>To test the HEU-EFS project methodological framework with selected pilot use-cases.</a:t>
            </a:r>
          </a:p>
        </p:txBody>
      </p:sp>
      <p:sp>
        <p:nvSpPr>
          <p:cNvPr id="42" name="Rectangle: Rounded Corners 41">
            <a:extLst>
              <a:ext uri="{FF2B5EF4-FFF2-40B4-BE49-F238E27FC236}">
                <a16:creationId xmlns:a16="http://schemas.microsoft.com/office/drawing/2014/main" id="{D5C2132F-A461-FD99-1B20-2170C62DE0A0}"/>
              </a:ext>
            </a:extLst>
          </p:cNvPr>
          <p:cNvSpPr/>
          <p:nvPr/>
        </p:nvSpPr>
        <p:spPr>
          <a:xfrm>
            <a:off x="817514" y="4277203"/>
            <a:ext cx="4935586" cy="1809272"/>
          </a:xfrm>
          <a:prstGeom prst="roundRect">
            <a:avLst>
              <a:gd name="adj" fmla="val 3923"/>
            </a:avLst>
          </a:prstGeom>
          <a:solidFill>
            <a:schemeClr val="tx2"/>
          </a:solidFill>
          <a:ln w="12700" cap="flat" cmpd="sng" algn="ctr">
            <a:noFill/>
            <a:prstDash val="solid"/>
            <a:miter lim="800000"/>
          </a:ln>
          <a:effectLst/>
        </p:spPr>
        <p:style>
          <a:lnRef idx="2">
            <a:schemeClr val="accent4"/>
          </a:lnRef>
          <a:fillRef idx="1">
            <a:schemeClr val="lt1"/>
          </a:fillRef>
          <a:effectRef idx="0">
            <a:schemeClr val="accent4"/>
          </a:effectRef>
          <a:fontRef idx="minor">
            <a:schemeClr val="dk1"/>
          </a:fontRef>
        </p:style>
        <p:txBody>
          <a:bodyPr tIns="36576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a:solidFill>
                  <a:schemeClr val="bg1"/>
                </a:solidFill>
              </a:rPr>
              <a:t>To recommend adjustments needed to improve the methodology</a:t>
            </a:r>
            <a:r>
              <a:rPr lang="cs-CZ" sz="1600">
                <a:solidFill>
                  <a:schemeClr val="bg1"/>
                </a:solidFill>
              </a:rPr>
              <a:t>.</a:t>
            </a:r>
            <a:endParaRPr lang="en-GB" sz="1600">
              <a:solidFill>
                <a:schemeClr val="bg1"/>
              </a:solidFill>
            </a:endParaRPr>
          </a:p>
        </p:txBody>
      </p:sp>
      <p:sp>
        <p:nvSpPr>
          <p:cNvPr id="43" name="Flowchart: Connector 42">
            <a:extLst>
              <a:ext uri="{FF2B5EF4-FFF2-40B4-BE49-F238E27FC236}">
                <a16:creationId xmlns:a16="http://schemas.microsoft.com/office/drawing/2014/main" id="{0E8E83CE-306C-E406-49D0-B639DD67CAEF}"/>
              </a:ext>
            </a:extLst>
          </p:cNvPr>
          <p:cNvSpPr/>
          <p:nvPr/>
        </p:nvSpPr>
        <p:spPr>
          <a:xfrm>
            <a:off x="3067418" y="2602853"/>
            <a:ext cx="435776" cy="433266"/>
          </a:xfrm>
          <a:prstGeom prst="flowChartConnector">
            <a:avLst/>
          </a:prstGeom>
          <a:solidFill>
            <a:schemeClr val="accent1">
              <a:lumMod val="20000"/>
              <a:lumOff val="80000"/>
            </a:schemeClr>
          </a:solidFill>
          <a:ln w="28575" cap="flat" cmpd="sng" algn="ctr">
            <a:solidFill>
              <a:srgbClr val="FFFFFF"/>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IN" b="1">
                <a:solidFill>
                  <a:srgbClr val="492776"/>
                </a:solidFill>
              </a:rPr>
              <a:t>1</a:t>
            </a:r>
            <a:endParaRPr lang="en-GB" b="1">
              <a:solidFill>
                <a:srgbClr val="492776"/>
              </a:solidFill>
            </a:endParaRPr>
          </a:p>
        </p:txBody>
      </p:sp>
      <p:sp>
        <p:nvSpPr>
          <p:cNvPr id="44" name="Flowchart: Connector 43">
            <a:extLst>
              <a:ext uri="{FF2B5EF4-FFF2-40B4-BE49-F238E27FC236}">
                <a16:creationId xmlns:a16="http://schemas.microsoft.com/office/drawing/2014/main" id="{6A3312E0-28F2-28F0-98D0-4E5C7570442D}"/>
              </a:ext>
            </a:extLst>
          </p:cNvPr>
          <p:cNvSpPr/>
          <p:nvPr/>
        </p:nvSpPr>
        <p:spPr>
          <a:xfrm>
            <a:off x="3067418" y="4548169"/>
            <a:ext cx="435776" cy="433266"/>
          </a:xfrm>
          <a:prstGeom prst="flowChartConnector">
            <a:avLst/>
          </a:prstGeom>
          <a:solidFill>
            <a:schemeClr val="accent1">
              <a:lumMod val="20000"/>
              <a:lumOff val="80000"/>
            </a:schemeClr>
          </a:solidFill>
          <a:ln w="28575" cap="flat" cmpd="sng" algn="ctr">
            <a:solidFill>
              <a:srgbClr val="FFFFFF"/>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IN" b="1">
                <a:solidFill>
                  <a:srgbClr val="492776"/>
                </a:solidFill>
              </a:rPr>
              <a:t>2</a:t>
            </a:r>
            <a:endParaRPr lang="en-GB" b="1">
              <a:solidFill>
                <a:srgbClr val="492776"/>
              </a:solidFill>
            </a:endParaRPr>
          </a:p>
        </p:txBody>
      </p:sp>
      <p:sp>
        <p:nvSpPr>
          <p:cNvPr id="45" name="TextBox 44">
            <a:extLst>
              <a:ext uri="{FF2B5EF4-FFF2-40B4-BE49-F238E27FC236}">
                <a16:creationId xmlns:a16="http://schemas.microsoft.com/office/drawing/2014/main" id="{BD634655-4B61-EE1C-B7AA-81A0E56B2849}"/>
              </a:ext>
            </a:extLst>
          </p:cNvPr>
          <p:cNvSpPr txBox="1"/>
          <p:nvPr/>
        </p:nvSpPr>
        <p:spPr>
          <a:xfrm>
            <a:off x="6339316" y="1704974"/>
            <a:ext cx="5240387" cy="433965"/>
          </a:xfrm>
          <a:prstGeom prst="roundRect">
            <a:avLst>
              <a:gd name="adj" fmla="val 50000"/>
            </a:avLst>
          </a:prstGeom>
          <a:solidFill>
            <a:schemeClr val="accent2"/>
          </a:solidFill>
          <a:ln w="9525">
            <a:noFill/>
          </a:ln>
        </p:spPr>
        <p:txBody>
          <a:bodyPr vert="horz" lIns="91440" tIns="91440" rIns="91440" bIns="91440" rtlCol="0" anchor="ctr">
            <a:noAutofit/>
          </a:bodyPr>
          <a:lstStyle>
            <a:defPPr>
              <a:defRPr lang="en-US"/>
            </a:defPPr>
            <a:lvl1pPr indent="0" algn="ctr">
              <a:lnSpc>
                <a:spcPct val="90000"/>
              </a:lnSpc>
              <a:spcBef>
                <a:spcPts val="1000"/>
              </a:spcBef>
              <a:buFont typeface="Arial" panose="020B0604020202020204" pitchFamily="34" charset="0"/>
              <a:buNone/>
              <a:defRPr b="1">
                <a:solidFill>
                  <a:srgbClr val="49277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cs-CZ">
                <a:solidFill>
                  <a:srgbClr val="FFFFFF"/>
                </a:solidFill>
              </a:rPr>
              <a:t>Public Pilots Launch</a:t>
            </a:r>
            <a:r>
              <a:rPr lang="en-GB">
                <a:solidFill>
                  <a:srgbClr val="FFFFFF"/>
                </a:solidFill>
              </a:rPr>
              <a:t>ed</a:t>
            </a:r>
            <a:endParaRPr lang="en-US">
              <a:solidFill>
                <a:srgbClr val="FFFFFF"/>
              </a:solidFill>
            </a:endParaRPr>
          </a:p>
        </p:txBody>
      </p:sp>
      <p:cxnSp>
        <p:nvCxnSpPr>
          <p:cNvPr id="46" name="Straight Connector 45">
            <a:extLst>
              <a:ext uri="{FF2B5EF4-FFF2-40B4-BE49-F238E27FC236}">
                <a16:creationId xmlns:a16="http://schemas.microsoft.com/office/drawing/2014/main" id="{09D91D92-717F-9E64-B713-3769157FC27A}"/>
              </a:ext>
            </a:extLst>
          </p:cNvPr>
          <p:cNvCxnSpPr>
            <a:cxnSpLocks/>
          </p:cNvCxnSpPr>
          <p:nvPr/>
        </p:nvCxnSpPr>
        <p:spPr>
          <a:xfrm>
            <a:off x="8959509" y="2276355"/>
            <a:ext cx="0" cy="1609845"/>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D92D35F-7507-B8ED-79A1-6561EACA3816}"/>
              </a:ext>
            </a:extLst>
          </p:cNvPr>
          <p:cNvCxnSpPr>
            <a:cxnSpLocks/>
          </p:cNvCxnSpPr>
          <p:nvPr/>
        </p:nvCxnSpPr>
        <p:spPr>
          <a:xfrm>
            <a:off x="8959509" y="4305300"/>
            <a:ext cx="0" cy="1943099"/>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614099-6CB1-72EC-799E-4605937B8767}"/>
              </a:ext>
            </a:extLst>
          </p:cNvPr>
          <p:cNvCxnSpPr>
            <a:cxnSpLocks/>
          </p:cNvCxnSpPr>
          <p:nvPr/>
        </p:nvCxnSpPr>
        <p:spPr>
          <a:xfrm>
            <a:off x="6339316" y="4111365"/>
            <a:ext cx="2554632"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AAA87B2-A022-BF28-2639-0B8570C6D47A}"/>
              </a:ext>
            </a:extLst>
          </p:cNvPr>
          <p:cNvCxnSpPr>
            <a:cxnSpLocks/>
          </p:cNvCxnSpPr>
          <p:nvPr/>
        </p:nvCxnSpPr>
        <p:spPr>
          <a:xfrm>
            <a:off x="9025071" y="4111365"/>
            <a:ext cx="2554632"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732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C4F1435C-CA79-1843-6B1B-C4D4F9C6618C}"/>
              </a:ext>
            </a:extLst>
          </p:cNvPr>
          <p:cNvGraphicFramePr>
            <a:graphicFrameLocks noChangeAspect="1"/>
          </p:cNvGraphicFramePr>
          <p:nvPr>
            <p:custDataLst>
              <p:tags r:id="rId1"/>
            </p:custDataLst>
            <p:extLst>
              <p:ext uri="{D42A27DB-BD31-4B8C-83A1-F6EECF244321}">
                <p14:modId xmlns:p14="http://schemas.microsoft.com/office/powerpoint/2010/main" val="21197568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0" name="think-cell data - do not delete" hidden="1">
                        <a:extLst>
                          <a:ext uri="{FF2B5EF4-FFF2-40B4-BE49-F238E27FC236}">
                            <a16:creationId xmlns:a16="http://schemas.microsoft.com/office/drawing/2014/main" id="{C4F1435C-CA79-1843-6B1B-C4D4F9C661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5">
            <a:extLst>
              <a:ext uri="{FF2B5EF4-FFF2-40B4-BE49-F238E27FC236}">
                <a16:creationId xmlns:a16="http://schemas.microsoft.com/office/drawing/2014/main" id="{E99D0748-EB26-D0F5-0ECF-F833C3D0D21B}"/>
              </a:ext>
            </a:extLst>
          </p:cNvPr>
          <p:cNvSpPr txBox="1">
            <a:spLocks/>
          </p:cNvSpPr>
          <p:nvPr/>
        </p:nvSpPr>
        <p:spPr>
          <a:xfrm>
            <a:off x="665163" y="2565400"/>
            <a:ext cx="10914540" cy="3681651"/>
          </a:xfrm>
          <a:prstGeom prst="roundRect">
            <a:avLst>
              <a:gd name="adj" fmla="val 2020"/>
            </a:avLst>
          </a:prstGeom>
          <a:noFill/>
          <a:ln w="9525">
            <a:solidFill>
              <a:srgbClr val="B9B9B9"/>
            </a:solidFill>
          </a:ln>
          <a:extLst>
            <a:ext uri="{909E8E84-426E-40DD-AFC4-6F175D3DCCD1}">
              <a14:hiddenFill xmlns:a14="http://schemas.microsoft.com/office/drawing/2010/main">
                <a:solidFill>
                  <a:srgbClr val="000000"/>
                </a:solidFill>
              </a14:hiddenFill>
            </a:ext>
          </a:extLst>
        </p:spPr>
        <p:txBody>
          <a:bodyPr vert="horz" lIns="91440" tIns="13716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cs-CZ" sz="1800" b="1"/>
              <a:t>Specifically, Participants Will:</a:t>
            </a:r>
          </a:p>
        </p:txBody>
      </p:sp>
      <p:sp>
        <p:nvSpPr>
          <p:cNvPr id="16" name="Rectangle: Rounded Corners 15">
            <a:extLst>
              <a:ext uri="{FF2B5EF4-FFF2-40B4-BE49-F238E27FC236}">
                <a16:creationId xmlns:a16="http://schemas.microsoft.com/office/drawing/2014/main" id="{3E5ABD8A-8F35-D579-8042-09E4BA012443}"/>
              </a:ext>
            </a:extLst>
          </p:cNvPr>
          <p:cNvSpPr/>
          <p:nvPr/>
        </p:nvSpPr>
        <p:spPr>
          <a:xfrm>
            <a:off x="784733" y="4838700"/>
            <a:ext cx="3463034" cy="1268910"/>
          </a:xfrm>
          <a:prstGeom prst="roundRect">
            <a:avLst>
              <a:gd name="adj" fmla="val 8011"/>
            </a:avLst>
          </a:prstGeom>
          <a:solidFill>
            <a:schemeClr val="tx2"/>
          </a:solidFill>
          <a:ln w="12700" cap="flat" cmpd="sng" algn="ctr">
            <a:noFill/>
            <a:prstDash val="solid"/>
            <a:miter lim="800000"/>
          </a:ln>
          <a:effectLst/>
        </p:spPr>
        <p:style>
          <a:lnRef idx="2">
            <a:schemeClr val="accent4"/>
          </a:lnRef>
          <a:fillRef idx="1">
            <a:schemeClr val="lt1"/>
          </a:fillRef>
          <a:effectRef idx="0">
            <a:schemeClr val="accent4"/>
          </a:effectRef>
          <a:fontRef idx="minor">
            <a:schemeClr val="dk1"/>
          </a:fontRef>
        </p:style>
        <p:txBody>
          <a:bodyPr tIns="91440" bIns="9144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a:solidFill>
                  <a:schemeClr val="bg1"/>
                </a:solidFill>
              </a:rPr>
              <a:t>Get the opportunity to test streamlined process and templates for EFS submissions.</a:t>
            </a:r>
          </a:p>
        </p:txBody>
      </p:sp>
      <p:sp>
        <p:nvSpPr>
          <p:cNvPr id="17" name="Rectangle: Rounded Corners 16">
            <a:extLst>
              <a:ext uri="{FF2B5EF4-FFF2-40B4-BE49-F238E27FC236}">
                <a16:creationId xmlns:a16="http://schemas.microsoft.com/office/drawing/2014/main" id="{3730F626-3628-780E-F9B5-06D60A59BBE1}"/>
              </a:ext>
            </a:extLst>
          </p:cNvPr>
          <p:cNvSpPr/>
          <p:nvPr/>
        </p:nvSpPr>
        <p:spPr>
          <a:xfrm>
            <a:off x="4363149" y="4838700"/>
            <a:ext cx="3463034" cy="1268910"/>
          </a:xfrm>
          <a:prstGeom prst="roundRect">
            <a:avLst>
              <a:gd name="adj" fmla="val 8011"/>
            </a:avLst>
          </a:prstGeom>
          <a:solidFill>
            <a:schemeClr val="accent1"/>
          </a:solidFill>
          <a:ln w="12700" cap="flat" cmpd="sng" algn="ctr">
            <a:noFill/>
            <a:prstDash val="solid"/>
            <a:miter lim="800000"/>
          </a:ln>
          <a:effectLst/>
        </p:spPr>
        <p:style>
          <a:lnRef idx="2">
            <a:schemeClr val="accent4"/>
          </a:lnRef>
          <a:fillRef idx="1">
            <a:schemeClr val="lt1"/>
          </a:fillRef>
          <a:effectRef idx="0">
            <a:schemeClr val="accent4"/>
          </a:effectRef>
          <a:fontRef idx="minor">
            <a:schemeClr val="dk1"/>
          </a:fontRef>
        </p:style>
        <p:txBody>
          <a:bodyPr tIns="91440" bIns="9144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a:solidFill>
                  <a:schemeClr val="bg1"/>
                </a:solidFill>
              </a:rPr>
              <a:t>Benefit from a unique learning opportunity and engage with our consortium experts.</a:t>
            </a:r>
          </a:p>
        </p:txBody>
      </p:sp>
      <p:sp>
        <p:nvSpPr>
          <p:cNvPr id="18" name="Rectangle: Rounded Corners 17">
            <a:extLst>
              <a:ext uri="{FF2B5EF4-FFF2-40B4-BE49-F238E27FC236}">
                <a16:creationId xmlns:a16="http://schemas.microsoft.com/office/drawing/2014/main" id="{789ABC9B-5242-69B7-5A24-C3C67E837ADD}"/>
              </a:ext>
            </a:extLst>
          </p:cNvPr>
          <p:cNvSpPr/>
          <p:nvPr/>
        </p:nvSpPr>
        <p:spPr>
          <a:xfrm>
            <a:off x="7941566" y="4838700"/>
            <a:ext cx="3463034" cy="1268910"/>
          </a:xfrm>
          <a:prstGeom prst="roundRect">
            <a:avLst>
              <a:gd name="adj" fmla="val 8011"/>
            </a:avLst>
          </a:prstGeom>
          <a:solidFill>
            <a:schemeClr val="accent2"/>
          </a:solidFill>
          <a:ln w="12700" cap="flat" cmpd="sng" algn="ctr">
            <a:noFill/>
            <a:prstDash val="solid"/>
            <a:miter lim="800000"/>
          </a:ln>
          <a:effectLst/>
        </p:spPr>
        <p:style>
          <a:lnRef idx="2">
            <a:schemeClr val="accent4"/>
          </a:lnRef>
          <a:fillRef idx="1">
            <a:schemeClr val="lt1"/>
          </a:fillRef>
          <a:effectRef idx="0">
            <a:schemeClr val="accent4"/>
          </a:effectRef>
          <a:fontRef idx="minor">
            <a:schemeClr val="dk1"/>
          </a:fontRef>
        </p:style>
        <p:txBody>
          <a:bodyPr tIns="91440" bIns="9144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a:solidFill>
                  <a:schemeClr val="bg1"/>
                </a:solidFill>
              </a:rPr>
              <a:t>Contribute feedback that will shape the development of the future EU EFS programme.</a:t>
            </a:r>
          </a:p>
        </p:txBody>
      </p:sp>
      <p:sp>
        <p:nvSpPr>
          <p:cNvPr id="2" name="Content Placeholder 1">
            <a:extLst>
              <a:ext uri="{FF2B5EF4-FFF2-40B4-BE49-F238E27FC236}">
                <a16:creationId xmlns:a16="http://schemas.microsoft.com/office/drawing/2014/main" id="{D53790D4-495D-91A4-72F8-03360224DEA7}"/>
              </a:ext>
            </a:extLst>
          </p:cNvPr>
          <p:cNvSpPr>
            <a:spLocks noGrp="1"/>
          </p:cNvSpPr>
          <p:nvPr>
            <p:ph idx="10"/>
          </p:nvPr>
        </p:nvSpPr>
        <p:spPr>
          <a:xfrm>
            <a:off x="665113" y="481905"/>
            <a:ext cx="9520422" cy="599931"/>
          </a:xfrm>
        </p:spPr>
        <p:txBody>
          <a:bodyPr/>
          <a:lstStyle/>
          <a:p>
            <a:r>
              <a:rPr lang="en-GB"/>
              <a:t>What is in for Pilot Proposers?</a:t>
            </a:r>
          </a:p>
        </p:txBody>
      </p:sp>
      <p:sp>
        <p:nvSpPr>
          <p:cNvPr id="7" name="Rectangle: Rounded Corners 6" descr="An arrow on a line map">
            <a:extLst>
              <a:ext uri="{FF2B5EF4-FFF2-40B4-BE49-F238E27FC236}">
                <a16:creationId xmlns:a16="http://schemas.microsoft.com/office/drawing/2014/main" id="{CCA3228E-F845-1FCE-DAE0-4582647B278E}"/>
              </a:ext>
            </a:extLst>
          </p:cNvPr>
          <p:cNvSpPr/>
          <p:nvPr/>
        </p:nvSpPr>
        <p:spPr>
          <a:xfrm>
            <a:off x="784733" y="3200400"/>
            <a:ext cx="3469767" cy="1524000"/>
          </a:xfrm>
          <a:prstGeom prst="roundRect">
            <a:avLst>
              <a:gd name="adj" fmla="val 6205"/>
            </a:avLst>
          </a:prstGeom>
          <a:blipFill>
            <a:blip r:embed="rId5"/>
            <a:srcRect/>
            <a:stretch>
              <a:fillRect t="-31017" b="-15183"/>
            </a:stretch>
          </a:blipFill>
          <a:ln w="12700" cap="flat" cmpd="sng" algn="ctr">
            <a:solidFill>
              <a:schemeClr val="lt1">
                <a:hueOff val="0"/>
                <a:satOff val="0"/>
                <a:lumOff val="0"/>
                <a:alphaOff val="0"/>
              </a:schemeClr>
            </a:solidFill>
            <a:prstDash val="solid"/>
            <a:miter lim="800000"/>
          </a:ln>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Rectangle: Rounded Corners 8" descr="Group of standing people looking at whiteboard on classroom wall, man wearing glasses holding whiteboard marker and writing">
            <a:extLst>
              <a:ext uri="{FF2B5EF4-FFF2-40B4-BE49-F238E27FC236}">
                <a16:creationId xmlns:a16="http://schemas.microsoft.com/office/drawing/2014/main" id="{8BC93AC6-B883-3DAF-84F5-DA7C8B6B64FC}"/>
              </a:ext>
            </a:extLst>
          </p:cNvPr>
          <p:cNvSpPr/>
          <p:nvPr/>
        </p:nvSpPr>
        <p:spPr>
          <a:xfrm>
            <a:off x="4363149" y="3200401"/>
            <a:ext cx="3463034" cy="1524000"/>
          </a:xfrm>
          <a:prstGeom prst="roundRect">
            <a:avLst>
              <a:gd name="adj" fmla="val 6539"/>
            </a:avLst>
          </a:prstGeom>
          <a:blipFill>
            <a:blip r:embed="rId6"/>
            <a:srcRect/>
            <a:stretch>
              <a:fillRect l="-570" t="-17606" r="2" b="-35174"/>
            </a:stretch>
          </a:blipFill>
          <a:ln w="12700" cap="flat" cmpd="sng" algn="ctr">
            <a:solidFill>
              <a:schemeClr val="lt1">
                <a:hueOff val="0"/>
                <a:satOff val="0"/>
                <a:lumOff val="0"/>
                <a:alphaOff val="0"/>
              </a:schemeClr>
            </a:solidFill>
            <a:prstDash val="solid"/>
            <a:miter lim="800000"/>
          </a:ln>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1" name="Rectangle: Rounded Corners 10" descr="Surgeon analyzing a patient's brainon digital futuristic virtual display">
            <a:extLst>
              <a:ext uri="{FF2B5EF4-FFF2-40B4-BE49-F238E27FC236}">
                <a16:creationId xmlns:a16="http://schemas.microsoft.com/office/drawing/2014/main" id="{ACB8828D-823F-791B-40B2-F4DF874D0CE4}"/>
              </a:ext>
            </a:extLst>
          </p:cNvPr>
          <p:cNvSpPr/>
          <p:nvPr/>
        </p:nvSpPr>
        <p:spPr>
          <a:xfrm>
            <a:off x="7941566" y="3200400"/>
            <a:ext cx="3472751" cy="1524000"/>
          </a:xfrm>
          <a:prstGeom prst="roundRect">
            <a:avLst>
              <a:gd name="adj" fmla="val 6670"/>
            </a:avLst>
          </a:prstGeom>
          <a:blipFill>
            <a:blip r:embed="rId7"/>
            <a:srcRect/>
            <a:stretch>
              <a:fillRect t="-12508" b="-8676"/>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TextBox 11">
            <a:extLst>
              <a:ext uri="{FF2B5EF4-FFF2-40B4-BE49-F238E27FC236}">
                <a16:creationId xmlns:a16="http://schemas.microsoft.com/office/drawing/2014/main" id="{66A970FE-CA47-046B-B74F-87A82D770750}"/>
              </a:ext>
            </a:extLst>
          </p:cNvPr>
          <p:cNvSpPr txBox="1"/>
          <p:nvPr/>
        </p:nvSpPr>
        <p:spPr>
          <a:xfrm>
            <a:off x="665163" y="1704975"/>
            <a:ext cx="10914540" cy="746126"/>
          </a:xfrm>
          <a:prstGeom prst="roundRect">
            <a:avLst>
              <a:gd name="adj" fmla="val 13210"/>
            </a:avLst>
          </a:prstGeom>
          <a:noFill/>
          <a:extLst>
            <a:ext uri="{909E8E84-426E-40DD-AFC4-6F175D3DCCD1}">
              <a14:hiddenFill xmlns:a14="http://schemas.microsoft.com/office/drawing/2010/main">
                <a:solidFill>
                  <a:schemeClr val="accent1"/>
                </a:solidFill>
              </a14:hiddenFill>
            </a:ext>
          </a:extLst>
        </p:spPr>
        <p:txBody>
          <a:bodyPr wrap="square" lIns="45720" rIns="45720" anchor="ctr">
            <a:noAutofit/>
          </a:bodyPr>
          <a:lstStyle/>
          <a:p>
            <a:pPr algn="ctr">
              <a:spcBef>
                <a:spcPts val="300"/>
              </a:spcBef>
            </a:pPr>
            <a:r>
              <a:rPr lang="en-GB" b="1">
                <a:solidFill>
                  <a:schemeClr val="accent3"/>
                </a:solidFill>
              </a:rPr>
              <a:t>Proposers have a distinctive chance to evaluate the methodological framework of the upcoming EU EFS Programme by advancing their innovation through a pilot regulatory process.</a:t>
            </a:r>
          </a:p>
        </p:txBody>
      </p:sp>
    </p:spTree>
    <p:extLst>
      <p:ext uri="{BB962C8B-B14F-4D97-AF65-F5344CB8AC3E}">
        <p14:creationId xmlns:p14="http://schemas.microsoft.com/office/powerpoint/2010/main" val="231012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142CC552-184C-5854-CF2C-BE88FC5E784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14" name="think-cell data - do not delete" hidden="1">
                        <a:extLst>
                          <a:ext uri="{FF2B5EF4-FFF2-40B4-BE49-F238E27FC236}">
                            <a16:creationId xmlns:a16="http://schemas.microsoft.com/office/drawing/2014/main" id="{142CC552-184C-5854-CF2C-BE88FC5E78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Content Placeholder 26">
            <a:extLst>
              <a:ext uri="{FF2B5EF4-FFF2-40B4-BE49-F238E27FC236}">
                <a16:creationId xmlns:a16="http://schemas.microsoft.com/office/drawing/2014/main" id="{32D2F016-4E89-E20E-76B7-5C1AC37B9561}"/>
              </a:ext>
            </a:extLst>
          </p:cNvPr>
          <p:cNvSpPr>
            <a:spLocks noGrp="1"/>
          </p:cNvSpPr>
          <p:nvPr>
            <p:ph idx="10"/>
          </p:nvPr>
        </p:nvSpPr>
        <p:spPr>
          <a:xfrm>
            <a:off x="665113" y="481905"/>
            <a:ext cx="9520422" cy="599931"/>
          </a:xfrm>
        </p:spPr>
        <p:txBody>
          <a:bodyPr lIns="0" tIns="45720" rIns="0" bIns="45720" anchor="b"/>
          <a:lstStyle/>
          <a:p>
            <a:r>
              <a:rPr lang="en-GB"/>
              <a:t>Pilot Eligibility Criteria</a:t>
            </a:r>
          </a:p>
        </p:txBody>
      </p:sp>
      <p:sp>
        <p:nvSpPr>
          <p:cNvPr id="6" name="Text Placeholder 15">
            <a:extLst>
              <a:ext uri="{FF2B5EF4-FFF2-40B4-BE49-F238E27FC236}">
                <a16:creationId xmlns:a16="http://schemas.microsoft.com/office/drawing/2014/main" id="{CBA9C459-D01D-A522-96EB-5ACF79BFF7EC}"/>
              </a:ext>
            </a:extLst>
          </p:cNvPr>
          <p:cNvSpPr txBox="1">
            <a:spLocks/>
          </p:cNvSpPr>
          <p:nvPr/>
        </p:nvSpPr>
        <p:spPr>
          <a:xfrm>
            <a:off x="638730" y="2847107"/>
            <a:ext cx="5288467" cy="555132"/>
          </a:xfrm>
          <a:prstGeom prst="roundRect">
            <a:avLst>
              <a:gd name="adj" fmla="val 50000"/>
            </a:avLst>
          </a:prstGeom>
          <a:solidFill>
            <a:schemeClr val="accent1"/>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800" b="1">
                <a:solidFill>
                  <a:srgbClr val="FFFFFF"/>
                </a:solidFill>
              </a:rPr>
              <a:t>General Criteria (</a:t>
            </a:r>
            <a:r>
              <a:rPr lang="en-GB" sz="1800" b="1">
                <a:solidFill>
                  <a:schemeClr val="accent5"/>
                </a:solidFill>
                <a:hlinkClick r:id="rId5">
                  <a:extLst>
                    <a:ext uri="{A12FA001-AC4F-418D-AE19-62706E023703}">
                      <ahyp:hlinkClr xmlns:ahyp="http://schemas.microsoft.com/office/drawing/2018/hyperlinkcolor" val="tx"/>
                    </a:ext>
                  </a:extLst>
                </a:hlinkClick>
              </a:rPr>
              <a:t>Deliverable 3.1</a:t>
            </a:r>
            <a:r>
              <a:rPr lang="en-GB" sz="1800" b="1">
                <a:solidFill>
                  <a:srgbClr val="FFFFFF"/>
                </a:solidFill>
              </a:rPr>
              <a:t>)</a:t>
            </a:r>
          </a:p>
        </p:txBody>
      </p:sp>
      <p:sp>
        <p:nvSpPr>
          <p:cNvPr id="7" name="Text Placeholder 15">
            <a:extLst>
              <a:ext uri="{FF2B5EF4-FFF2-40B4-BE49-F238E27FC236}">
                <a16:creationId xmlns:a16="http://schemas.microsoft.com/office/drawing/2014/main" id="{CA7355DC-529B-A78A-B2A6-38CBAE6A95D2}"/>
              </a:ext>
            </a:extLst>
          </p:cNvPr>
          <p:cNvSpPr txBox="1">
            <a:spLocks/>
          </p:cNvSpPr>
          <p:nvPr/>
        </p:nvSpPr>
        <p:spPr>
          <a:xfrm>
            <a:off x="6264804" y="2847107"/>
            <a:ext cx="5288467" cy="555132"/>
          </a:xfrm>
          <a:prstGeom prst="roundRect">
            <a:avLst>
              <a:gd name="adj" fmla="val 50000"/>
            </a:avLst>
          </a:prstGeom>
          <a:solidFill>
            <a:schemeClr val="bg1"/>
          </a:solidFill>
          <a:ln>
            <a:noFill/>
          </a:ln>
          <a:extLst>
            <a:ext uri="{91240B29-F687-4F45-9708-019B960494DF}">
              <a14:hiddenLine xmlns:a14="http://schemas.microsoft.com/office/drawing/2010/main">
                <a:solidFill>
                  <a:srgbClr val="FFFFFF"/>
                </a:solidFill>
              </a14:hiddenLine>
            </a:ext>
          </a:extLst>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IN" sz="1800" b="1">
                <a:solidFill>
                  <a:srgbClr val="FFFFFF"/>
                </a:solidFill>
              </a:rPr>
              <a:t>NCA Review Assistance</a:t>
            </a:r>
          </a:p>
        </p:txBody>
      </p:sp>
      <p:sp>
        <p:nvSpPr>
          <p:cNvPr id="8" name="TextBox 7">
            <a:extLst>
              <a:ext uri="{FF2B5EF4-FFF2-40B4-BE49-F238E27FC236}">
                <a16:creationId xmlns:a16="http://schemas.microsoft.com/office/drawing/2014/main" id="{9C5F96B0-E7EB-E70F-D68A-C568CB2BCCB3}"/>
              </a:ext>
            </a:extLst>
          </p:cNvPr>
          <p:cNvSpPr txBox="1"/>
          <p:nvPr/>
        </p:nvSpPr>
        <p:spPr>
          <a:xfrm>
            <a:off x="638730" y="3458519"/>
            <a:ext cx="5288467" cy="2281881"/>
          </a:xfrm>
          <a:prstGeom prst="rect">
            <a:avLst/>
          </a:prstGeom>
          <a:noFill/>
        </p:spPr>
        <p:txBody>
          <a:bodyPr wrap="square" lIns="0" tIns="91440" rIns="0" bIns="91440" anchor="t">
            <a:noAutofit/>
          </a:bodyPr>
          <a:lstStyle/>
          <a:p>
            <a:pPr>
              <a:lnSpc>
                <a:spcPct val="110000"/>
              </a:lnSpc>
              <a:spcBef>
                <a:spcPts val="600"/>
              </a:spcBef>
            </a:pPr>
            <a:r>
              <a:rPr lang="en-GB" sz="1600" b="1">
                <a:cs typeface="Arial"/>
              </a:rPr>
              <a:t>High-risk devices (Class III and Class IIb), </a:t>
            </a:r>
            <a:r>
              <a:rPr lang="en-GB" sz="1600">
                <a:cs typeface="Arial"/>
              </a:rPr>
              <a:t>where a clinical investigation will be required as part of the conformity assessment. </a:t>
            </a:r>
          </a:p>
          <a:p>
            <a:pPr marL="254000" indent="-254000">
              <a:lnSpc>
                <a:spcPct val="110000"/>
              </a:lnSpc>
              <a:spcBef>
                <a:spcPts val="600"/>
              </a:spcBef>
              <a:buSzPct val="90000"/>
              <a:buFont typeface="Calibri" panose="020F0502020204030204" pitchFamily="34" charset="0"/>
              <a:buChar char="•"/>
            </a:pPr>
            <a:r>
              <a:rPr lang="en-GB" sz="1600" b="1">
                <a:cs typeface="Arial"/>
              </a:rPr>
              <a:t>Breakthrough Device / Unmet Patients Needs </a:t>
            </a:r>
          </a:p>
          <a:p>
            <a:pPr marL="254000" indent="-254000">
              <a:lnSpc>
                <a:spcPct val="110000"/>
              </a:lnSpc>
              <a:spcBef>
                <a:spcPts val="600"/>
              </a:spcBef>
              <a:buSzPct val="90000"/>
              <a:buFont typeface="Calibri" panose="020F0502020204030204" pitchFamily="34" charset="0"/>
              <a:buChar char="•"/>
            </a:pPr>
            <a:r>
              <a:rPr lang="en-GB" sz="1600" b="1">
                <a:cs typeface="Arial"/>
              </a:rPr>
              <a:t>Anatomical Understanding </a:t>
            </a:r>
          </a:p>
          <a:p>
            <a:pPr marL="254000" indent="-254000">
              <a:lnSpc>
                <a:spcPct val="110000"/>
              </a:lnSpc>
              <a:spcBef>
                <a:spcPts val="600"/>
              </a:spcBef>
              <a:buSzPct val="90000"/>
              <a:buFont typeface="Calibri" panose="020F0502020204030204" pitchFamily="34" charset="0"/>
              <a:buChar char="•"/>
            </a:pPr>
            <a:r>
              <a:rPr lang="en-GB" sz="1600" b="1">
                <a:cs typeface="Arial"/>
              </a:rPr>
              <a:t>New / Expanded Intended Uses or Indications for Use for Patients</a:t>
            </a:r>
          </a:p>
        </p:txBody>
      </p:sp>
      <p:sp>
        <p:nvSpPr>
          <p:cNvPr id="9" name="TextBox 8">
            <a:extLst>
              <a:ext uri="{FF2B5EF4-FFF2-40B4-BE49-F238E27FC236}">
                <a16:creationId xmlns:a16="http://schemas.microsoft.com/office/drawing/2014/main" id="{E825791E-82F6-2102-3830-65AA5D45444B}"/>
              </a:ext>
            </a:extLst>
          </p:cNvPr>
          <p:cNvSpPr txBox="1"/>
          <p:nvPr/>
        </p:nvSpPr>
        <p:spPr>
          <a:xfrm>
            <a:off x="6629400" y="3458519"/>
            <a:ext cx="4923871" cy="2281881"/>
          </a:xfrm>
          <a:prstGeom prst="rect">
            <a:avLst/>
          </a:prstGeom>
          <a:noFill/>
        </p:spPr>
        <p:txBody>
          <a:bodyPr wrap="square" lIns="0" tIns="91440" rIns="0" bIns="91440" anchor="t">
            <a:noAutofit/>
          </a:bodyPr>
          <a:lstStyle/>
          <a:p>
            <a:pPr marL="254000" indent="-254000">
              <a:lnSpc>
                <a:spcPct val="110000"/>
              </a:lnSpc>
              <a:spcBef>
                <a:spcPts val="600"/>
              </a:spcBef>
              <a:buSzPct val="90000"/>
              <a:buFont typeface="Calibri" panose="020F0502020204030204" pitchFamily="34" charset="0"/>
              <a:buChar char="•"/>
            </a:pPr>
            <a:r>
              <a:rPr lang="en-GB" sz="1600">
                <a:cs typeface="Arial"/>
              </a:rPr>
              <a:t>Submitting in EU or EEA Country </a:t>
            </a:r>
          </a:p>
          <a:p>
            <a:pPr marL="254000" indent="-254000">
              <a:lnSpc>
                <a:spcPct val="110000"/>
              </a:lnSpc>
              <a:spcBef>
                <a:spcPts val="600"/>
              </a:spcBef>
              <a:buSzPct val="90000"/>
              <a:buFont typeface="Calibri" panose="020F0502020204030204" pitchFamily="34" charset="0"/>
              <a:buChar char="•"/>
            </a:pPr>
            <a:r>
              <a:rPr lang="en-GB" sz="1600">
                <a:cs typeface="Arial"/>
              </a:rPr>
              <a:t>EFS planned submission to NCAs by </a:t>
            </a:r>
            <a:r>
              <a:rPr lang="en-GB" sz="1600" b="1">
                <a:cs typeface="Arial"/>
              </a:rPr>
              <a:t>November 2026</a:t>
            </a:r>
          </a:p>
        </p:txBody>
      </p:sp>
      <p:sp>
        <p:nvSpPr>
          <p:cNvPr id="10" name="Graphic 56">
            <a:extLst>
              <a:ext uri="{FF2B5EF4-FFF2-40B4-BE49-F238E27FC236}">
                <a16:creationId xmlns:a16="http://schemas.microsoft.com/office/drawing/2014/main" id="{720CDD2E-3835-F80B-E064-5D22FEF1E657}"/>
              </a:ext>
            </a:extLst>
          </p:cNvPr>
          <p:cNvSpPr/>
          <p:nvPr/>
        </p:nvSpPr>
        <p:spPr>
          <a:xfrm>
            <a:off x="2706673" y="1704974"/>
            <a:ext cx="1152580" cy="102093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1" name="Graphic 56">
            <a:extLst>
              <a:ext uri="{FF2B5EF4-FFF2-40B4-BE49-F238E27FC236}">
                <a16:creationId xmlns:a16="http://schemas.microsoft.com/office/drawing/2014/main" id="{7286ACC0-7A46-DBEB-5B6F-3F6B698BECB6}"/>
              </a:ext>
            </a:extLst>
          </p:cNvPr>
          <p:cNvSpPr/>
          <p:nvPr/>
        </p:nvSpPr>
        <p:spPr>
          <a:xfrm>
            <a:off x="8515045" y="1704975"/>
            <a:ext cx="1152580" cy="102093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12" name="Graphic 11">
            <a:extLst>
              <a:ext uri="{FF2B5EF4-FFF2-40B4-BE49-F238E27FC236}">
                <a16:creationId xmlns:a16="http://schemas.microsoft.com/office/drawing/2014/main" id="{287E9427-B51F-AEC8-75DB-4D6C18B2FB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54889" y="1922201"/>
            <a:ext cx="456148" cy="586476"/>
          </a:xfrm>
          <a:prstGeom prst="rect">
            <a:avLst/>
          </a:prstGeom>
        </p:spPr>
      </p:pic>
      <p:pic>
        <p:nvPicPr>
          <p:cNvPr id="13" name="Graphic 12">
            <a:extLst>
              <a:ext uri="{FF2B5EF4-FFF2-40B4-BE49-F238E27FC236}">
                <a16:creationId xmlns:a16="http://schemas.microsoft.com/office/drawing/2014/main" id="{9D2B5F56-643E-B0E6-2D51-E869F77C10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63261" y="1922202"/>
            <a:ext cx="456148" cy="586476"/>
          </a:xfrm>
          <a:prstGeom prst="rect">
            <a:avLst/>
          </a:prstGeom>
        </p:spPr>
      </p:pic>
      <p:sp>
        <p:nvSpPr>
          <p:cNvPr id="15" name="Text Placeholder 15">
            <a:extLst>
              <a:ext uri="{FF2B5EF4-FFF2-40B4-BE49-F238E27FC236}">
                <a16:creationId xmlns:a16="http://schemas.microsoft.com/office/drawing/2014/main" id="{FC73CD88-2602-2D5D-957A-244C2E71ECE5}"/>
              </a:ext>
            </a:extLst>
          </p:cNvPr>
          <p:cNvSpPr txBox="1">
            <a:spLocks/>
          </p:cNvSpPr>
          <p:nvPr/>
        </p:nvSpPr>
        <p:spPr>
          <a:xfrm>
            <a:off x="6629400" y="2847107"/>
            <a:ext cx="4923871" cy="555132"/>
          </a:xfrm>
          <a:prstGeom prst="roundRect">
            <a:avLst>
              <a:gd name="adj" fmla="val 50000"/>
            </a:avLst>
          </a:prstGeom>
          <a:solidFill>
            <a:schemeClr val="accent2"/>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800" b="1">
                <a:solidFill>
                  <a:srgbClr val="FFFFFF"/>
                </a:solidFill>
              </a:rPr>
              <a:t>Pilot Criteria</a:t>
            </a:r>
          </a:p>
        </p:txBody>
      </p:sp>
      <p:sp>
        <p:nvSpPr>
          <p:cNvPr id="25" name="Oval 24">
            <a:extLst>
              <a:ext uri="{FF2B5EF4-FFF2-40B4-BE49-F238E27FC236}">
                <a16:creationId xmlns:a16="http://schemas.microsoft.com/office/drawing/2014/main" id="{0B6E7126-978D-18A1-2DFF-BBD6627F0CDB}"/>
              </a:ext>
            </a:extLst>
          </p:cNvPr>
          <p:cNvSpPr/>
          <p:nvPr/>
        </p:nvSpPr>
        <p:spPr>
          <a:xfrm>
            <a:off x="5753527" y="2601862"/>
            <a:ext cx="1022554" cy="1022554"/>
          </a:xfrm>
          <a:prstGeom prst="ellipse">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b="1">
                <a:solidFill>
                  <a:srgbClr val="B9B9B9"/>
                </a:solidFill>
              </a:rPr>
              <a:t>+</a:t>
            </a:r>
          </a:p>
        </p:txBody>
      </p:sp>
      <p:sp>
        <p:nvSpPr>
          <p:cNvPr id="26" name="TextBox 25">
            <a:extLst>
              <a:ext uri="{FF2B5EF4-FFF2-40B4-BE49-F238E27FC236}">
                <a16:creationId xmlns:a16="http://schemas.microsoft.com/office/drawing/2014/main" id="{90A9C423-E931-6A71-E7FB-A6F6BEB4B27B}"/>
              </a:ext>
            </a:extLst>
          </p:cNvPr>
          <p:cNvSpPr txBox="1"/>
          <p:nvPr/>
        </p:nvSpPr>
        <p:spPr>
          <a:xfrm>
            <a:off x="638730" y="5808579"/>
            <a:ext cx="5288467" cy="442674"/>
          </a:xfrm>
          <a:prstGeom prst="roundRect">
            <a:avLst>
              <a:gd name="adj" fmla="val 50000"/>
            </a:avLst>
          </a:prstGeom>
          <a:solidFill>
            <a:schemeClr val="bg1">
              <a:lumMod val="95000"/>
            </a:schemeClr>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r>
              <a:rPr lang="en-US" sz="1600" i="1">
                <a:cs typeface="Arial"/>
              </a:rPr>
              <a:t>As presented in </a:t>
            </a:r>
            <a:r>
              <a:rPr lang="en-US" sz="1600" i="1">
                <a:cs typeface="Arial"/>
                <a:hlinkClick r:id="rId8"/>
              </a:rPr>
              <a:t>previous presentation</a:t>
            </a:r>
            <a:r>
              <a:rPr lang="en-US" sz="1600" i="1">
                <a:cs typeface="Arial" panose="020B0604020202020204"/>
              </a:rPr>
              <a:t>. </a:t>
            </a:r>
          </a:p>
        </p:txBody>
      </p:sp>
      <p:sp>
        <p:nvSpPr>
          <p:cNvPr id="28" name="TextBox 27">
            <a:extLst>
              <a:ext uri="{FF2B5EF4-FFF2-40B4-BE49-F238E27FC236}">
                <a16:creationId xmlns:a16="http://schemas.microsoft.com/office/drawing/2014/main" id="{F11D9594-8368-B96B-9778-FD3452EF57C1}"/>
              </a:ext>
            </a:extLst>
          </p:cNvPr>
          <p:cNvSpPr txBox="1"/>
          <p:nvPr/>
        </p:nvSpPr>
        <p:spPr>
          <a:xfrm>
            <a:off x="6264804" y="5808578"/>
            <a:ext cx="5288467" cy="442674"/>
          </a:xfrm>
          <a:prstGeom prst="roundRect">
            <a:avLst>
              <a:gd name="adj" fmla="val 50000"/>
            </a:avLst>
          </a:prstGeom>
          <a:solidFill>
            <a:schemeClr val="bg1">
              <a:lumMod val="95000"/>
            </a:schemeClr>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r>
              <a:rPr lang="en-US" sz="1600" i="1">
                <a:cs typeface="Arial"/>
              </a:rPr>
              <a:t>More information on </a:t>
            </a:r>
            <a:r>
              <a:rPr lang="en-US" sz="1600" i="1">
                <a:cs typeface="Arial"/>
                <a:hlinkClick r:id="rId9"/>
              </a:rPr>
              <a:t>www.heu-efs.eu</a:t>
            </a:r>
            <a:r>
              <a:rPr lang="en-US" sz="1600" i="1">
                <a:cs typeface="Arial"/>
              </a:rPr>
              <a:t>. </a:t>
            </a:r>
            <a:endParaRPr lang="en-US" sz="1600" i="1"/>
          </a:p>
        </p:txBody>
      </p:sp>
    </p:spTree>
    <p:extLst>
      <p:ext uri="{BB962C8B-B14F-4D97-AF65-F5344CB8AC3E}">
        <p14:creationId xmlns:p14="http://schemas.microsoft.com/office/powerpoint/2010/main" val="3930291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464B9-EA39-8CAC-01A0-4A752CED45D9}"/>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8850DD4D-EC54-DEA0-C78F-46D21CB8123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8850DD4D-EC54-DEA0-C78F-46D21CB8123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82EDB112-5303-9347-2E9C-C6C1376D7806}"/>
              </a:ext>
            </a:extLst>
          </p:cNvPr>
          <p:cNvSpPr>
            <a:spLocks noGrp="1"/>
          </p:cNvSpPr>
          <p:nvPr>
            <p:ph idx="10"/>
          </p:nvPr>
        </p:nvSpPr>
        <p:spPr>
          <a:xfrm>
            <a:off x="665113" y="481905"/>
            <a:ext cx="9520422" cy="599931"/>
          </a:xfrm>
        </p:spPr>
        <p:txBody>
          <a:bodyPr lIns="91440" tIns="45720" rIns="91440" bIns="45720" anchor="b"/>
          <a:lstStyle/>
          <a:p>
            <a:r>
              <a:rPr lang="en-GB"/>
              <a:t>Key Process Steps of the Pilots</a:t>
            </a:r>
          </a:p>
        </p:txBody>
      </p:sp>
      <p:sp>
        <p:nvSpPr>
          <p:cNvPr id="65" name="TextBox 64">
            <a:extLst>
              <a:ext uri="{FF2B5EF4-FFF2-40B4-BE49-F238E27FC236}">
                <a16:creationId xmlns:a16="http://schemas.microsoft.com/office/drawing/2014/main" id="{19024A28-4368-3392-3968-012A72DBEB72}"/>
              </a:ext>
            </a:extLst>
          </p:cNvPr>
          <p:cNvSpPr txBox="1"/>
          <p:nvPr/>
        </p:nvSpPr>
        <p:spPr>
          <a:xfrm>
            <a:off x="665163" y="3240543"/>
            <a:ext cx="1866108" cy="738160"/>
          </a:xfrm>
          <a:prstGeom prst="homePlate">
            <a:avLst>
              <a:gd name="adj" fmla="val 21782"/>
            </a:avLst>
          </a:prstGeom>
          <a:solidFill>
            <a:schemeClr val="bg1">
              <a:lumMod val="95000"/>
            </a:schemeClr>
          </a:solidFill>
        </p:spPr>
        <p:txBody>
          <a:bodyPr wrap="square" lIns="0" tIns="0" rIns="0" bIns="0" rtlCol="0" anchor="ctr">
            <a:noAutofit/>
          </a:bodyPr>
          <a:lstStyle/>
          <a:p>
            <a:pPr algn="ctr"/>
            <a:r>
              <a:rPr lang="en-GB" sz="1600" b="1" spc="-20"/>
              <a:t>Expression</a:t>
            </a:r>
            <a:br>
              <a:rPr lang="en-GB" sz="1600" b="1" spc="-20"/>
            </a:br>
            <a:r>
              <a:rPr lang="en-GB" sz="1600" b="1" spc="-20"/>
              <a:t>of Interest </a:t>
            </a:r>
          </a:p>
        </p:txBody>
      </p:sp>
      <p:sp>
        <p:nvSpPr>
          <p:cNvPr id="66" name="TextBox 65">
            <a:extLst>
              <a:ext uri="{FF2B5EF4-FFF2-40B4-BE49-F238E27FC236}">
                <a16:creationId xmlns:a16="http://schemas.microsoft.com/office/drawing/2014/main" id="{4707D174-4DD0-456C-1CBC-DB93939D06E6}"/>
              </a:ext>
            </a:extLst>
          </p:cNvPr>
          <p:cNvSpPr txBox="1"/>
          <p:nvPr/>
        </p:nvSpPr>
        <p:spPr>
          <a:xfrm>
            <a:off x="2474840" y="3240543"/>
            <a:ext cx="1866108"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GB" sz="1600" b="1" spc="-20"/>
              <a:t>Information</a:t>
            </a:r>
            <a:br>
              <a:rPr lang="en-GB" sz="1600" b="1" spc="-20"/>
            </a:br>
            <a:r>
              <a:rPr lang="en-GB" sz="1600" b="1" spc="-20"/>
              <a:t>Call</a:t>
            </a:r>
            <a:endParaRPr lang="en-US" sz="2000">
              <a:cs typeface="Arial" panose="020B0604020202020204"/>
            </a:endParaRPr>
          </a:p>
        </p:txBody>
      </p:sp>
      <p:sp>
        <p:nvSpPr>
          <p:cNvPr id="67" name="TextBox 66">
            <a:extLst>
              <a:ext uri="{FF2B5EF4-FFF2-40B4-BE49-F238E27FC236}">
                <a16:creationId xmlns:a16="http://schemas.microsoft.com/office/drawing/2014/main" id="{33DD5A21-1E95-BE4C-8133-E213BEED35ED}"/>
              </a:ext>
            </a:extLst>
          </p:cNvPr>
          <p:cNvSpPr txBox="1"/>
          <p:nvPr/>
        </p:nvSpPr>
        <p:spPr>
          <a:xfrm>
            <a:off x="4284516" y="3240543"/>
            <a:ext cx="1866108"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GB" sz="1600" b="1" spc="-20">
                <a:cs typeface="Arial"/>
              </a:rPr>
              <a:t>Online Form</a:t>
            </a:r>
          </a:p>
        </p:txBody>
      </p:sp>
      <p:sp>
        <p:nvSpPr>
          <p:cNvPr id="69" name="TextBox 68">
            <a:extLst>
              <a:ext uri="{FF2B5EF4-FFF2-40B4-BE49-F238E27FC236}">
                <a16:creationId xmlns:a16="http://schemas.microsoft.com/office/drawing/2014/main" id="{CB286568-99F5-D42A-95BB-A64639D24443}"/>
              </a:ext>
            </a:extLst>
          </p:cNvPr>
          <p:cNvSpPr txBox="1"/>
          <p:nvPr/>
        </p:nvSpPr>
        <p:spPr>
          <a:xfrm>
            <a:off x="6094193" y="3240543"/>
            <a:ext cx="1866108"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err="1">
                <a:solidFill>
                  <a:srgbClr val="1E2C4C"/>
                </a:solidFill>
                <a:latin typeface="Arial"/>
                <a:cs typeface="Arial"/>
              </a:rPr>
              <a:t>Prioritisation</a:t>
            </a:r>
            <a:endParaRPr lang="en-US" sz="1600" b="1" spc="-20">
              <a:cs typeface="Arial"/>
            </a:endParaRPr>
          </a:p>
        </p:txBody>
      </p:sp>
      <p:sp>
        <p:nvSpPr>
          <p:cNvPr id="70" name="object 4">
            <a:extLst>
              <a:ext uri="{FF2B5EF4-FFF2-40B4-BE49-F238E27FC236}">
                <a16:creationId xmlns:a16="http://schemas.microsoft.com/office/drawing/2014/main" id="{51E8EBD1-63F9-3F46-6079-6429C55A8A2D}"/>
              </a:ext>
            </a:extLst>
          </p:cNvPr>
          <p:cNvSpPr txBox="1"/>
          <p:nvPr/>
        </p:nvSpPr>
        <p:spPr>
          <a:xfrm>
            <a:off x="1379217" y="2071746"/>
            <a:ext cx="438096"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71" name="object 4">
            <a:extLst>
              <a:ext uri="{FF2B5EF4-FFF2-40B4-BE49-F238E27FC236}">
                <a16:creationId xmlns:a16="http://schemas.microsoft.com/office/drawing/2014/main" id="{37D86C29-7084-F89C-5150-53FC6C1A2585}"/>
              </a:ext>
            </a:extLst>
          </p:cNvPr>
          <p:cNvSpPr txBox="1"/>
          <p:nvPr/>
        </p:nvSpPr>
        <p:spPr>
          <a:xfrm>
            <a:off x="4998570" y="2079183"/>
            <a:ext cx="438096"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72" name="object 4">
            <a:extLst>
              <a:ext uri="{FF2B5EF4-FFF2-40B4-BE49-F238E27FC236}">
                <a16:creationId xmlns:a16="http://schemas.microsoft.com/office/drawing/2014/main" id="{838A885B-97FE-FA20-6062-48ABDAEAC2FA}"/>
              </a:ext>
            </a:extLst>
          </p:cNvPr>
          <p:cNvSpPr txBox="1"/>
          <p:nvPr/>
        </p:nvSpPr>
        <p:spPr>
          <a:xfrm>
            <a:off x="3188893" y="2071746"/>
            <a:ext cx="438096"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73" name="object 4">
            <a:extLst>
              <a:ext uri="{FF2B5EF4-FFF2-40B4-BE49-F238E27FC236}">
                <a16:creationId xmlns:a16="http://schemas.microsoft.com/office/drawing/2014/main" id="{0C25601F-7755-3F03-799A-66D8E8990B6E}"/>
              </a:ext>
            </a:extLst>
          </p:cNvPr>
          <p:cNvSpPr txBox="1"/>
          <p:nvPr/>
        </p:nvSpPr>
        <p:spPr>
          <a:xfrm>
            <a:off x="6808246" y="2079183"/>
            <a:ext cx="438096"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74" name="object 4">
            <a:extLst>
              <a:ext uri="{FF2B5EF4-FFF2-40B4-BE49-F238E27FC236}">
                <a16:creationId xmlns:a16="http://schemas.microsoft.com/office/drawing/2014/main" id="{0DF354A9-1EB9-74B5-E3FF-F1F809B30AE4}"/>
              </a:ext>
            </a:extLst>
          </p:cNvPr>
          <p:cNvSpPr txBox="1"/>
          <p:nvPr/>
        </p:nvSpPr>
        <p:spPr>
          <a:xfrm>
            <a:off x="8617923" y="2079183"/>
            <a:ext cx="438096"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75" name="object 4">
            <a:extLst>
              <a:ext uri="{FF2B5EF4-FFF2-40B4-BE49-F238E27FC236}">
                <a16:creationId xmlns:a16="http://schemas.microsoft.com/office/drawing/2014/main" id="{E3C9033D-F38A-6E50-145D-9ABE5EEE021A}"/>
              </a:ext>
            </a:extLst>
          </p:cNvPr>
          <p:cNvSpPr txBox="1"/>
          <p:nvPr/>
        </p:nvSpPr>
        <p:spPr>
          <a:xfrm>
            <a:off x="10427601" y="2079183"/>
            <a:ext cx="438096"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76" name="TextBox 75">
            <a:extLst>
              <a:ext uri="{FF2B5EF4-FFF2-40B4-BE49-F238E27FC236}">
                <a16:creationId xmlns:a16="http://schemas.microsoft.com/office/drawing/2014/main" id="{EF787064-AE15-8849-2742-0A6D373BF4DC}"/>
              </a:ext>
            </a:extLst>
          </p:cNvPr>
          <p:cNvSpPr txBox="1"/>
          <p:nvPr/>
        </p:nvSpPr>
        <p:spPr>
          <a:xfrm>
            <a:off x="7903869" y="3240543"/>
            <a:ext cx="1866108"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it-IT" sz="1600" b="1" spc="-20">
                <a:cs typeface="Arial"/>
              </a:rPr>
              <a:t>Training on HEU-EFS </a:t>
            </a:r>
          </a:p>
        </p:txBody>
      </p:sp>
      <p:sp>
        <p:nvSpPr>
          <p:cNvPr id="77" name="TextBox 76">
            <a:extLst>
              <a:ext uri="{FF2B5EF4-FFF2-40B4-BE49-F238E27FC236}">
                <a16:creationId xmlns:a16="http://schemas.microsoft.com/office/drawing/2014/main" id="{35DD6413-AB53-7520-6C0E-30066C090BFF}"/>
              </a:ext>
            </a:extLst>
          </p:cNvPr>
          <p:cNvSpPr txBox="1"/>
          <p:nvPr/>
        </p:nvSpPr>
        <p:spPr>
          <a:xfrm>
            <a:off x="9713595" y="3240543"/>
            <a:ext cx="1866108"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grpSp>
        <p:nvGrpSpPr>
          <p:cNvPr id="78" name="Group 77">
            <a:extLst>
              <a:ext uri="{FF2B5EF4-FFF2-40B4-BE49-F238E27FC236}">
                <a16:creationId xmlns:a16="http://schemas.microsoft.com/office/drawing/2014/main" id="{46AE19EB-4765-AA51-3842-D15E4DE9A698}"/>
              </a:ext>
            </a:extLst>
          </p:cNvPr>
          <p:cNvGrpSpPr/>
          <p:nvPr/>
        </p:nvGrpSpPr>
        <p:grpSpPr>
          <a:xfrm>
            <a:off x="1243327" y="2498766"/>
            <a:ext cx="9758259" cy="644484"/>
            <a:chOff x="1252505" y="2384466"/>
            <a:chExt cx="9914001" cy="515886"/>
          </a:xfrm>
        </p:grpSpPr>
        <p:sp>
          <p:nvSpPr>
            <p:cNvPr id="79" name="Graphic 56">
              <a:extLst>
                <a:ext uri="{FF2B5EF4-FFF2-40B4-BE49-F238E27FC236}">
                  <a16:creationId xmlns:a16="http://schemas.microsoft.com/office/drawing/2014/main" id="{39D07F1D-0CEC-B6B1-0087-991BEC224820}"/>
                </a:ext>
              </a:extLst>
            </p:cNvPr>
            <p:cNvSpPr/>
            <p:nvPr/>
          </p:nvSpPr>
          <p:spPr>
            <a:xfrm>
              <a:off x="3091064"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2" name="Graphic 56">
              <a:extLst>
                <a:ext uri="{FF2B5EF4-FFF2-40B4-BE49-F238E27FC236}">
                  <a16:creationId xmlns:a16="http://schemas.microsoft.com/office/drawing/2014/main" id="{675A57B8-20F0-8363-6C29-F436406E7F07}"/>
                </a:ext>
              </a:extLst>
            </p:cNvPr>
            <p:cNvSpPr/>
            <p:nvPr/>
          </p:nvSpPr>
          <p:spPr>
            <a:xfrm>
              <a:off x="4929623"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5" name="Graphic 56">
              <a:extLst>
                <a:ext uri="{FF2B5EF4-FFF2-40B4-BE49-F238E27FC236}">
                  <a16:creationId xmlns:a16="http://schemas.microsoft.com/office/drawing/2014/main" id="{F0DECBC9-9724-A10E-7ED8-8AB97C7BD869}"/>
                </a:ext>
              </a:extLst>
            </p:cNvPr>
            <p:cNvSpPr/>
            <p:nvPr/>
          </p:nvSpPr>
          <p:spPr>
            <a:xfrm>
              <a:off x="6768182"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6" name="Graphic 56">
              <a:extLst>
                <a:ext uri="{FF2B5EF4-FFF2-40B4-BE49-F238E27FC236}">
                  <a16:creationId xmlns:a16="http://schemas.microsoft.com/office/drawing/2014/main" id="{7755D434-1A56-3DD6-C515-D6B2E9064A7A}"/>
                </a:ext>
              </a:extLst>
            </p:cNvPr>
            <p:cNvSpPr/>
            <p:nvPr/>
          </p:nvSpPr>
          <p:spPr>
            <a:xfrm>
              <a:off x="8606741"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7" name="Graphic 56">
              <a:extLst>
                <a:ext uri="{FF2B5EF4-FFF2-40B4-BE49-F238E27FC236}">
                  <a16:creationId xmlns:a16="http://schemas.microsoft.com/office/drawing/2014/main" id="{F4986E6B-4BA6-7B7A-D6AF-AE947B8F267A}"/>
                </a:ext>
              </a:extLst>
            </p:cNvPr>
            <p:cNvSpPr/>
            <p:nvPr/>
          </p:nvSpPr>
          <p:spPr>
            <a:xfrm>
              <a:off x="10445301"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9" name="Graphic 56">
              <a:extLst>
                <a:ext uri="{FF2B5EF4-FFF2-40B4-BE49-F238E27FC236}">
                  <a16:creationId xmlns:a16="http://schemas.microsoft.com/office/drawing/2014/main" id="{4DB78CD3-7802-D4C0-A5B1-27ADCA1169F5}"/>
                </a:ext>
              </a:extLst>
            </p:cNvPr>
            <p:cNvSpPr/>
            <p:nvPr/>
          </p:nvSpPr>
          <p:spPr>
            <a:xfrm>
              <a:off x="1252505" y="2384466"/>
              <a:ext cx="721205" cy="515886"/>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91" name="Graphic 90" descr="Online meeting with solid fill">
              <a:extLst>
                <a:ext uri="{FF2B5EF4-FFF2-40B4-BE49-F238E27FC236}">
                  <a16:creationId xmlns:a16="http://schemas.microsoft.com/office/drawing/2014/main" id="{D3E7345E-33AE-C297-9981-706A52C67FD1}"/>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51" y="2513084"/>
              <a:ext cx="416030" cy="258650"/>
            </a:xfrm>
            <a:prstGeom prst="rect">
              <a:avLst/>
            </a:prstGeom>
          </p:spPr>
        </p:pic>
        <p:sp>
          <p:nvSpPr>
            <p:cNvPr id="92" name="Freeform: Shape 91">
              <a:extLst>
                <a:ext uri="{FF2B5EF4-FFF2-40B4-BE49-F238E27FC236}">
                  <a16:creationId xmlns:a16="http://schemas.microsoft.com/office/drawing/2014/main" id="{0A1B5888-0668-1551-FCD4-D2402F8F5988}"/>
                </a:ext>
              </a:extLst>
            </p:cNvPr>
            <p:cNvSpPr>
              <a:spLocks noChangeAspect="1"/>
            </p:cNvSpPr>
            <p:nvPr/>
          </p:nvSpPr>
          <p:spPr>
            <a:xfrm>
              <a:off x="1468091" y="2491208"/>
              <a:ext cx="290033" cy="302403"/>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93" name="Graphic 92" descr="Vlog with solid fill">
              <a:extLst>
                <a:ext uri="{FF2B5EF4-FFF2-40B4-BE49-F238E27FC236}">
                  <a16:creationId xmlns:a16="http://schemas.microsoft.com/office/drawing/2014/main" id="{40C83D23-6FDD-EAB3-C765-5B88B086BBFF}"/>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129" y="2544289"/>
              <a:ext cx="382824" cy="217831"/>
            </a:xfrm>
            <a:prstGeom prst="rect">
              <a:avLst/>
            </a:prstGeom>
          </p:spPr>
        </p:pic>
        <p:sp>
          <p:nvSpPr>
            <p:cNvPr id="94" name="Freeform 12">
              <a:extLst>
                <a:ext uri="{FF2B5EF4-FFF2-40B4-BE49-F238E27FC236}">
                  <a16:creationId xmlns:a16="http://schemas.microsoft.com/office/drawing/2014/main" id="{8FA3EAEC-97C1-FFFE-4309-7E25350719D6}"/>
                </a:ext>
              </a:extLst>
            </p:cNvPr>
            <p:cNvSpPr>
              <a:spLocks noChangeAspect="1" noChangeArrowheads="1"/>
            </p:cNvSpPr>
            <p:nvPr/>
          </p:nvSpPr>
          <p:spPr bwMode="auto">
            <a:xfrm>
              <a:off x="5160619" y="2470303"/>
              <a:ext cx="273382" cy="301029"/>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95" name="Graphic 94">
              <a:extLst>
                <a:ext uri="{FF2B5EF4-FFF2-40B4-BE49-F238E27FC236}">
                  <a16:creationId xmlns:a16="http://schemas.microsoft.com/office/drawing/2014/main" id="{268AF879-FDF6-3099-99DB-A8BA060AE81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7980" y="2502115"/>
              <a:ext cx="313558" cy="280589"/>
            </a:xfrm>
            <a:prstGeom prst="rect">
              <a:avLst/>
            </a:prstGeom>
          </p:spPr>
        </p:pic>
        <p:pic>
          <p:nvPicPr>
            <p:cNvPr id="96" name="Graphic 95">
              <a:extLst>
                <a:ext uri="{FF2B5EF4-FFF2-40B4-BE49-F238E27FC236}">
                  <a16:creationId xmlns:a16="http://schemas.microsoft.com/office/drawing/2014/main" id="{CEBFD5BD-213A-365C-F574-3012754FA5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7" y="2513084"/>
              <a:ext cx="428214" cy="258650"/>
            </a:xfrm>
            <a:prstGeom prst="rect">
              <a:avLst/>
            </a:prstGeom>
          </p:spPr>
        </p:pic>
      </p:grpSp>
      <p:sp>
        <p:nvSpPr>
          <p:cNvPr id="97" name="TextBox 96">
            <a:extLst>
              <a:ext uri="{FF2B5EF4-FFF2-40B4-BE49-F238E27FC236}">
                <a16:creationId xmlns:a16="http://schemas.microsoft.com/office/drawing/2014/main" id="{FE86EE19-52D1-403F-3BDF-0EA2590E84F7}"/>
              </a:ext>
            </a:extLst>
          </p:cNvPr>
          <p:cNvSpPr txBox="1"/>
          <p:nvPr/>
        </p:nvSpPr>
        <p:spPr>
          <a:xfrm>
            <a:off x="966613" y="4060011"/>
            <a:ext cx="12632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Arial"/>
              </a:rPr>
              <a:t>1 week</a:t>
            </a:r>
            <a:endParaRPr lang="en-US" i="1"/>
          </a:p>
        </p:txBody>
      </p:sp>
      <p:sp>
        <p:nvSpPr>
          <p:cNvPr id="98" name="TextBox 97">
            <a:extLst>
              <a:ext uri="{FF2B5EF4-FFF2-40B4-BE49-F238E27FC236}">
                <a16:creationId xmlns:a16="http://schemas.microsoft.com/office/drawing/2014/main" id="{50B65281-B9FD-368A-636A-95BEDC7ECE73}"/>
              </a:ext>
            </a:extLst>
          </p:cNvPr>
          <p:cNvSpPr txBox="1"/>
          <p:nvPr/>
        </p:nvSpPr>
        <p:spPr>
          <a:xfrm>
            <a:off x="2515531" y="4060011"/>
            <a:ext cx="14737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cs typeface="Arial"/>
              </a:rPr>
              <a:t>Within 2 weeks </a:t>
            </a:r>
            <a:endParaRPr lang="en-US" i="1"/>
          </a:p>
        </p:txBody>
      </p:sp>
      <p:sp>
        <p:nvSpPr>
          <p:cNvPr id="99" name="TextBox 98">
            <a:extLst>
              <a:ext uri="{FF2B5EF4-FFF2-40B4-BE49-F238E27FC236}">
                <a16:creationId xmlns:a16="http://schemas.microsoft.com/office/drawing/2014/main" id="{7AA9726A-AA46-0640-DBFD-1B7EEAB7F603}"/>
              </a:ext>
            </a:extLst>
          </p:cNvPr>
          <p:cNvSpPr txBox="1"/>
          <p:nvPr/>
        </p:nvSpPr>
        <p:spPr>
          <a:xfrm>
            <a:off x="6407132" y="4060011"/>
            <a:ext cx="126320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cs typeface="Arial"/>
              </a:rPr>
              <a:t>Within 2 weeks</a:t>
            </a:r>
            <a:endParaRPr lang="en-US" i="1"/>
          </a:p>
        </p:txBody>
      </p:sp>
      <p:sp>
        <p:nvSpPr>
          <p:cNvPr id="100" name="TextBox 99">
            <a:extLst>
              <a:ext uri="{FF2B5EF4-FFF2-40B4-BE49-F238E27FC236}">
                <a16:creationId xmlns:a16="http://schemas.microsoft.com/office/drawing/2014/main" id="{9EEF8ECD-A1FC-5128-48E7-B889A47749F2}"/>
              </a:ext>
            </a:extLst>
          </p:cNvPr>
          <p:cNvSpPr txBox="1"/>
          <p:nvPr/>
        </p:nvSpPr>
        <p:spPr>
          <a:xfrm>
            <a:off x="665212" y="5157725"/>
            <a:ext cx="1564608" cy="913070"/>
          </a:xfrm>
          <a:prstGeom prst="rect">
            <a:avLst/>
          </a:prstGeom>
          <a:noFill/>
        </p:spPr>
        <p:txBody>
          <a:bodyPr wrap="square" lIns="0" tIns="91440" rIns="0" bIns="91440" anchor="t">
            <a:spAutoFit/>
          </a:bodyPr>
          <a:lstStyle/>
          <a:p>
            <a:pPr marL="228600" indent="-228600">
              <a:spcBef>
                <a:spcPts val="400"/>
              </a:spcBef>
            </a:pPr>
            <a:r>
              <a:rPr lang="en-US" sz="1600" b="1">
                <a:solidFill>
                  <a:srgbClr val="6BB6A8"/>
                </a:solidFill>
              </a:rPr>
              <a:t>Deadline</a:t>
            </a:r>
            <a:endParaRPr lang="en-US" sz="1600">
              <a:cs typeface="Arial"/>
            </a:endParaRPr>
          </a:p>
          <a:p>
            <a:pPr>
              <a:spcBef>
                <a:spcPts val="400"/>
              </a:spcBef>
              <a:buSzPct val="90000"/>
            </a:pPr>
            <a:r>
              <a:rPr lang="en-US" sz="1400">
                <a:cs typeface="Arial"/>
              </a:rPr>
              <a:t>Open </a:t>
            </a:r>
            <a:r>
              <a:rPr lang="en-US" sz="1400" b="1">
                <a:cs typeface="Arial"/>
              </a:rPr>
              <a:t>until</a:t>
            </a:r>
            <a:br>
              <a:rPr lang="en-US" sz="1400" b="1">
                <a:cs typeface="Arial"/>
              </a:rPr>
            </a:br>
            <a:r>
              <a:rPr lang="en-US" sz="1400" b="1">
                <a:cs typeface="Arial"/>
              </a:rPr>
              <a:t>31</a:t>
            </a:r>
            <a:r>
              <a:rPr lang="en-US" sz="1400" b="1" baseline="30000">
                <a:cs typeface="Arial"/>
              </a:rPr>
              <a:t>st</a:t>
            </a:r>
            <a:r>
              <a:rPr lang="en-US" sz="1400" b="1">
                <a:cs typeface="Arial"/>
              </a:rPr>
              <a:t> March 2026.</a:t>
            </a:r>
            <a:endParaRPr lang="en-US" sz="1400">
              <a:cs typeface="Arial"/>
            </a:endParaRPr>
          </a:p>
        </p:txBody>
      </p:sp>
      <p:sp>
        <p:nvSpPr>
          <p:cNvPr id="101" name="TextBox 100">
            <a:extLst>
              <a:ext uri="{FF2B5EF4-FFF2-40B4-BE49-F238E27FC236}">
                <a16:creationId xmlns:a16="http://schemas.microsoft.com/office/drawing/2014/main" id="{FC0E6C40-A06D-393E-8315-4C675892B18B}"/>
              </a:ext>
            </a:extLst>
          </p:cNvPr>
          <p:cNvSpPr txBox="1"/>
          <p:nvPr/>
        </p:nvSpPr>
        <p:spPr>
          <a:xfrm>
            <a:off x="9723381" y="5157725"/>
            <a:ext cx="185336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spcBef>
                <a:spcPts val="400"/>
              </a:spcBef>
            </a:pPr>
            <a:r>
              <a:rPr lang="en-US" sz="1600" b="1">
                <a:solidFill>
                  <a:srgbClr val="6BB6A8"/>
                </a:solidFill>
              </a:rPr>
              <a:t>Deadline</a:t>
            </a:r>
          </a:p>
          <a:p>
            <a:pPr>
              <a:buSzPct val="90000"/>
            </a:pPr>
            <a:r>
              <a:rPr lang="en-US" sz="1400">
                <a:solidFill>
                  <a:srgbClr val="1E2C4C"/>
                </a:solidFill>
                <a:ea typeface="Arial"/>
                <a:cs typeface="Arial"/>
              </a:rPr>
              <a:t>Should be able to submit to NCAs</a:t>
            </a:r>
            <a:r>
              <a:rPr lang="en-US" sz="1400" b="1" baseline="0">
                <a:solidFill>
                  <a:srgbClr val="1E2C4C"/>
                </a:solidFill>
                <a:ea typeface="Arial"/>
                <a:cs typeface="Arial"/>
              </a:rPr>
              <a:t> </a:t>
            </a:r>
            <a:r>
              <a:rPr lang="en-US" sz="1400" b="1">
                <a:solidFill>
                  <a:srgbClr val="1E2C4C"/>
                </a:solidFill>
                <a:ea typeface="Arial"/>
                <a:cs typeface="Arial"/>
              </a:rPr>
              <a:t>by 30 November 2026</a:t>
            </a:r>
            <a:r>
              <a:rPr lang="en-US" sz="1400" b="1" baseline="0">
                <a:solidFill>
                  <a:srgbClr val="1E2C4C"/>
                </a:solidFill>
                <a:ea typeface="Arial"/>
                <a:cs typeface="Arial"/>
              </a:rPr>
              <a:t>.</a:t>
            </a:r>
            <a:r>
              <a:rPr lang="en-US" sz="1400">
                <a:solidFill>
                  <a:srgbClr val="1E2C4C"/>
                </a:solidFill>
                <a:ea typeface="Arial"/>
                <a:cs typeface="Arial"/>
              </a:rPr>
              <a:t>​</a:t>
            </a:r>
          </a:p>
        </p:txBody>
      </p:sp>
      <p:sp>
        <p:nvSpPr>
          <p:cNvPr id="102" name="Arrow: Down 101">
            <a:extLst>
              <a:ext uri="{FF2B5EF4-FFF2-40B4-BE49-F238E27FC236}">
                <a16:creationId xmlns:a16="http://schemas.microsoft.com/office/drawing/2014/main" id="{428A47BF-A738-D6A7-0016-8602D2D93F6E}"/>
              </a:ext>
            </a:extLst>
          </p:cNvPr>
          <p:cNvSpPr/>
          <p:nvPr/>
        </p:nvSpPr>
        <p:spPr>
          <a:xfrm>
            <a:off x="665163" y="4029392"/>
            <a:ext cx="304695" cy="1128332"/>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Arrow: Down 102">
            <a:extLst>
              <a:ext uri="{FF2B5EF4-FFF2-40B4-BE49-F238E27FC236}">
                <a16:creationId xmlns:a16="http://schemas.microsoft.com/office/drawing/2014/main" id="{12AED046-DB99-0F7F-FF3E-DDE2B3F3737D}"/>
              </a:ext>
            </a:extLst>
          </p:cNvPr>
          <p:cNvSpPr/>
          <p:nvPr/>
        </p:nvSpPr>
        <p:spPr>
          <a:xfrm>
            <a:off x="10494301" y="4029392"/>
            <a:ext cx="304695" cy="1128332"/>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6900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wearing glasses and a scarf&#10;&#10;AI-generated content may be incorrect.">
            <a:extLst>
              <a:ext uri="{FF2B5EF4-FFF2-40B4-BE49-F238E27FC236}">
                <a16:creationId xmlns:a16="http://schemas.microsoft.com/office/drawing/2014/main" id="{C7F8FC2C-2743-E32F-FAFE-0D0C49204323}"/>
              </a:ext>
            </a:extLst>
          </p:cNvPr>
          <p:cNvPicPr>
            <a:picLocks noChangeAspect="1"/>
          </p:cNvPicPr>
          <p:nvPr/>
        </p:nvPicPr>
        <p:blipFill>
          <a:blip r:embed="rId2"/>
          <a:srcRect l="3611" t="3123" r="6819" b="37405"/>
          <a:stretch>
            <a:fillRect/>
          </a:stretch>
        </p:blipFill>
        <p:spPr>
          <a:xfrm>
            <a:off x="6615708" y="2803452"/>
            <a:ext cx="1459735" cy="1292297"/>
          </a:xfrm>
          <a:custGeom>
            <a:avLst/>
            <a:gdLst>
              <a:gd name="connsiteX0" fmla="*/ 682609 w 1459735"/>
              <a:gd name="connsiteY0" fmla="*/ 923 h 1292297"/>
              <a:gd name="connsiteX1" fmla="*/ 1298693 w 1459735"/>
              <a:gd name="connsiteY1" fmla="*/ 261936 h 1292297"/>
              <a:gd name="connsiteX2" fmla="*/ 1456932 w 1459735"/>
              <a:gd name="connsiteY2" fmla="*/ 964364 h 1292297"/>
              <a:gd name="connsiteX3" fmla="*/ 1381630 w 1459735"/>
              <a:gd name="connsiteY3" fmla="*/ 1139669 h 1292297"/>
              <a:gd name="connsiteX4" fmla="*/ 870064 w 1459735"/>
              <a:gd name="connsiteY4" fmla="*/ 1216681 h 1292297"/>
              <a:gd name="connsiteX5" fmla="*/ 635502 w 1459735"/>
              <a:gd name="connsiteY5" fmla="*/ 1287230 h 1292297"/>
              <a:gd name="connsiteX6" fmla="*/ 89761 w 1459735"/>
              <a:gd name="connsiteY6" fmla="*/ 853634 h 1292297"/>
              <a:gd name="connsiteX7" fmla="*/ 57043 w 1459735"/>
              <a:gd name="connsiteY7" fmla="*/ 362707 h 1292297"/>
              <a:gd name="connsiteX8" fmla="*/ 682609 w 1459735"/>
              <a:gd name="connsiteY8" fmla="*/ 923 h 129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9735" h="1292297">
                <a:moveTo>
                  <a:pt x="682609" y="923"/>
                </a:moveTo>
                <a:cubicBezTo>
                  <a:pt x="913719" y="-9864"/>
                  <a:pt x="1157227" y="73706"/>
                  <a:pt x="1298693" y="261936"/>
                </a:cubicBezTo>
                <a:cubicBezTo>
                  <a:pt x="1441814" y="452399"/>
                  <a:pt x="1469815" y="732603"/>
                  <a:pt x="1456932" y="964364"/>
                </a:cubicBezTo>
                <a:cubicBezTo>
                  <a:pt x="1452606" y="1042154"/>
                  <a:pt x="1445410" y="1089137"/>
                  <a:pt x="1381630" y="1139669"/>
                </a:cubicBezTo>
                <a:cubicBezTo>
                  <a:pt x="1234231" y="1256521"/>
                  <a:pt x="1039970" y="1189131"/>
                  <a:pt x="870064" y="1216681"/>
                </a:cubicBezTo>
                <a:cubicBezTo>
                  <a:pt x="788683" y="1229848"/>
                  <a:pt x="715325" y="1273235"/>
                  <a:pt x="635502" y="1287230"/>
                </a:cubicBezTo>
                <a:cubicBezTo>
                  <a:pt x="370603" y="1333776"/>
                  <a:pt x="198851" y="1049441"/>
                  <a:pt x="89761" y="853634"/>
                </a:cubicBezTo>
                <a:cubicBezTo>
                  <a:pt x="-3383" y="686492"/>
                  <a:pt x="-39455" y="540633"/>
                  <a:pt x="57043" y="362707"/>
                </a:cubicBezTo>
                <a:cubicBezTo>
                  <a:pt x="178385" y="139010"/>
                  <a:pt x="433365" y="12583"/>
                  <a:pt x="682609" y="923"/>
                </a:cubicBezTo>
                <a:close/>
              </a:path>
            </a:pathLst>
          </a:custGeom>
        </p:spPr>
      </p:pic>
      <p:sp>
        <p:nvSpPr>
          <p:cNvPr id="4" name="Segnaposto contenuto 3">
            <a:extLst>
              <a:ext uri="{FF2B5EF4-FFF2-40B4-BE49-F238E27FC236}">
                <a16:creationId xmlns:a16="http://schemas.microsoft.com/office/drawing/2014/main" id="{05B1A423-5BF1-BEC9-BB97-BBE81D9CADB2}"/>
              </a:ext>
            </a:extLst>
          </p:cNvPr>
          <p:cNvSpPr>
            <a:spLocks noGrp="1"/>
          </p:cNvSpPr>
          <p:nvPr>
            <p:ph idx="10"/>
          </p:nvPr>
        </p:nvSpPr>
        <p:spPr>
          <a:xfrm>
            <a:off x="665113" y="481905"/>
            <a:ext cx="9520422" cy="599931"/>
          </a:xfrm>
        </p:spPr>
        <p:txBody>
          <a:bodyPr lIns="91440" tIns="45720" rIns="91440" bIns="45720" anchor="t"/>
          <a:lstStyle/>
          <a:p>
            <a:r>
              <a:rPr lang="it-IT"/>
              <a:t>Your Key Contacts</a:t>
            </a:r>
          </a:p>
        </p:txBody>
      </p:sp>
      <p:cxnSp>
        <p:nvCxnSpPr>
          <p:cNvPr id="14" name="Straight Connector 13">
            <a:extLst>
              <a:ext uri="{FF2B5EF4-FFF2-40B4-BE49-F238E27FC236}">
                <a16:creationId xmlns:a16="http://schemas.microsoft.com/office/drawing/2014/main" id="{BF0D9387-97F3-00D6-1091-B98C87184BF6}"/>
              </a:ext>
            </a:extLst>
          </p:cNvPr>
          <p:cNvCxnSpPr>
            <a:cxnSpLocks/>
          </p:cNvCxnSpPr>
          <p:nvPr/>
        </p:nvCxnSpPr>
        <p:spPr>
          <a:xfrm>
            <a:off x="3111500" y="2105995"/>
            <a:ext cx="8468152" cy="0"/>
          </a:xfrm>
          <a:prstGeom prst="line">
            <a:avLst/>
          </a:prstGeom>
          <a:ln>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15" name="Picture 14" descr="Giuditta Callea | SDA Bocconi School of ...">
            <a:extLst>
              <a:ext uri="{FF2B5EF4-FFF2-40B4-BE49-F238E27FC236}">
                <a16:creationId xmlns:a16="http://schemas.microsoft.com/office/drawing/2014/main" id="{7903919B-95B9-E969-A1BD-40055B87E8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77" t="3620" r="22611" b="36080"/>
          <a:stretch>
            <a:fillRect/>
          </a:stretch>
        </p:blipFill>
        <p:spPr bwMode="auto">
          <a:xfrm>
            <a:off x="3727351" y="2803452"/>
            <a:ext cx="1459735" cy="1292299"/>
          </a:xfrm>
          <a:custGeom>
            <a:avLst/>
            <a:gdLst>
              <a:gd name="connsiteX0" fmla="*/ 690319 w 1459735"/>
              <a:gd name="connsiteY0" fmla="*/ 505 h 1292299"/>
              <a:gd name="connsiteX1" fmla="*/ 847752 w 1459735"/>
              <a:gd name="connsiteY1" fmla="*/ 8119 h 1292299"/>
              <a:gd name="connsiteX2" fmla="*/ 1129091 w 1459735"/>
              <a:gd name="connsiteY2" fmla="*/ 106646 h 1292299"/>
              <a:gd name="connsiteX3" fmla="*/ 1347786 w 1459735"/>
              <a:gd name="connsiteY3" fmla="*/ 333085 h 1292299"/>
              <a:gd name="connsiteX4" fmla="*/ 1459208 w 1459735"/>
              <a:gd name="connsiteY4" fmla="*/ 790273 h 1292299"/>
              <a:gd name="connsiteX5" fmla="*/ 1454338 w 1459735"/>
              <a:gd name="connsiteY5" fmla="*/ 1016525 h 1292299"/>
              <a:gd name="connsiteX6" fmla="*/ 1251444 w 1459735"/>
              <a:gd name="connsiteY6" fmla="*/ 1201585 h 1292299"/>
              <a:gd name="connsiteX7" fmla="*/ 1060231 w 1459735"/>
              <a:gd name="connsiteY7" fmla="*/ 1210798 h 1292299"/>
              <a:gd name="connsiteX8" fmla="*/ 884384 w 1459735"/>
              <a:gd name="connsiteY8" fmla="*/ 1218793 h 1292299"/>
              <a:gd name="connsiteX9" fmla="*/ 828983 w 1459735"/>
              <a:gd name="connsiteY9" fmla="*/ 1230347 h 1292299"/>
              <a:gd name="connsiteX10" fmla="*/ 720933 w 1459735"/>
              <a:gd name="connsiteY10" fmla="*/ 1265230 h 1292299"/>
              <a:gd name="connsiteX11" fmla="*/ 515447 w 1459735"/>
              <a:gd name="connsiteY11" fmla="*/ 1286028 h 1292299"/>
              <a:gd name="connsiteX12" fmla="*/ 515386 w 1459735"/>
              <a:gd name="connsiteY12" fmla="*/ 1286089 h 1292299"/>
              <a:gd name="connsiteX13" fmla="*/ 384256 w 1459735"/>
              <a:gd name="connsiteY13" fmla="*/ 1225663 h 1292299"/>
              <a:gd name="connsiteX14" fmla="*/ 228518 w 1459735"/>
              <a:gd name="connsiteY14" fmla="*/ 1072048 h 1292299"/>
              <a:gd name="connsiteX15" fmla="*/ 117626 w 1459735"/>
              <a:gd name="connsiteY15" fmla="*/ 900821 h 1292299"/>
              <a:gd name="connsiteX16" fmla="*/ 13791 w 1459735"/>
              <a:gd name="connsiteY16" fmla="*/ 675444 h 1292299"/>
              <a:gd name="connsiteX17" fmla="*/ 5046 w 1459735"/>
              <a:gd name="connsiteY17" fmla="*/ 630849 h 1292299"/>
              <a:gd name="connsiteX18" fmla="*/ 3141 w 1459735"/>
              <a:gd name="connsiteY18" fmla="*/ 511494 h 1292299"/>
              <a:gd name="connsiteX19" fmla="*/ 19162 w 1459735"/>
              <a:gd name="connsiteY19" fmla="*/ 448069 h 1292299"/>
              <a:gd name="connsiteX20" fmla="*/ 254970 w 1459735"/>
              <a:gd name="connsiteY20" fmla="*/ 143339 h 1292299"/>
              <a:gd name="connsiteX21" fmla="*/ 690319 w 1459735"/>
              <a:gd name="connsiteY21" fmla="*/ 505 h 129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9735" h="1292299">
                <a:moveTo>
                  <a:pt x="690319" y="505"/>
                </a:moveTo>
                <a:cubicBezTo>
                  <a:pt x="741930" y="-1205"/>
                  <a:pt x="794460" y="1452"/>
                  <a:pt x="847752" y="8119"/>
                </a:cubicBezTo>
                <a:cubicBezTo>
                  <a:pt x="947621" y="20611"/>
                  <a:pt x="1042306" y="53775"/>
                  <a:pt x="1129091" y="106646"/>
                </a:cubicBezTo>
                <a:cubicBezTo>
                  <a:pt x="1221746" y="163107"/>
                  <a:pt x="1295853" y="237994"/>
                  <a:pt x="1347786" y="333085"/>
                </a:cubicBezTo>
                <a:cubicBezTo>
                  <a:pt x="1425451" y="475299"/>
                  <a:pt x="1456398" y="629820"/>
                  <a:pt x="1459208" y="790273"/>
                </a:cubicBezTo>
                <a:cubicBezTo>
                  <a:pt x="1460521" y="865658"/>
                  <a:pt x="1459553" y="941356"/>
                  <a:pt x="1454338" y="1016525"/>
                </a:cubicBezTo>
                <a:cubicBezTo>
                  <a:pt x="1446343" y="1131446"/>
                  <a:pt x="1341322" y="1185753"/>
                  <a:pt x="1251444" y="1201585"/>
                </a:cubicBezTo>
                <a:cubicBezTo>
                  <a:pt x="1189112" y="1212577"/>
                  <a:pt x="1124063" y="1208174"/>
                  <a:pt x="1060231" y="1210798"/>
                </a:cubicBezTo>
                <a:cubicBezTo>
                  <a:pt x="1001616" y="1213203"/>
                  <a:pt x="942938" y="1215107"/>
                  <a:pt x="884384" y="1218793"/>
                </a:cubicBezTo>
                <a:cubicBezTo>
                  <a:pt x="865740" y="1219979"/>
                  <a:pt x="847034" y="1224945"/>
                  <a:pt x="828983" y="1230347"/>
                </a:cubicBezTo>
                <a:cubicBezTo>
                  <a:pt x="792727" y="1241183"/>
                  <a:pt x="757095" y="1254144"/>
                  <a:pt x="720933" y="1265230"/>
                </a:cubicBezTo>
                <a:cubicBezTo>
                  <a:pt x="577936" y="1309105"/>
                  <a:pt x="519383" y="1286590"/>
                  <a:pt x="515447" y="1286028"/>
                </a:cubicBezTo>
                <a:lnTo>
                  <a:pt x="515386" y="1286089"/>
                </a:lnTo>
                <a:cubicBezTo>
                  <a:pt x="465577" y="1278938"/>
                  <a:pt x="424385" y="1254612"/>
                  <a:pt x="384256" y="1225663"/>
                </a:cubicBezTo>
                <a:cubicBezTo>
                  <a:pt x="324204" y="1182348"/>
                  <a:pt x="269178" y="1134662"/>
                  <a:pt x="228518" y="1072048"/>
                </a:cubicBezTo>
                <a:cubicBezTo>
                  <a:pt x="191482" y="1015025"/>
                  <a:pt x="152602" y="959094"/>
                  <a:pt x="117626" y="900821"/>
                </a:cubicBezTo>
                <a:cubicBezTo>
                  <a:pt x="74874" y="829653"/>
                  <a:pt x="33933" y="757264"/>
                  <a:pt x="13791" y="675444"/>
                </a:cubicBezTo>
                <a:cubicBezTo>
                  <a:pt x="10793" y="663328"/>
                  <a:pt x="9232" y="642685"/>
                  <a:pt x="5046" y="630849"/>
                </a:cubicBezTo>
                <a:cubicBezTo>
                  <a:pt x="-1886" y="584101"/>
                  <a:pt x="-825" y="540099"/>
                  <a:pt x="3141" y="511494"/>
                </a:cubicBezTo>
                <a:cubicBezTo>
                  <a:pt x="8825" y="481170"/>
                  <a:pt x="11792" y="468181"/>
                  <a:pt x="19162" y="448069"/>
                </a:cubicBezTo>
                <a:cubicBezTo>
                  <a:pt x="65536" y="321687"/>
                  <a:pt x="145388" y="219631"/>
                  <a:pt x="254970" y="143339"/>
                </a:cubicBezTo>
                <a:cubicBezTo>
                  <a:pt x="388941" y="50052"/>
                  <a:pt x="535489" y="5633"/>
                  <a:pt x="690319" y="505"/>
                </a:cubicBezTo>
                <a:close/>
              </a:path>
            </a:pathLst>
          </a:custGeom>
          <a:extLst>
            <a:ext uri="{909E8E84-426E-40DD-AFC4-6F175D3DCCD1}">
              <a14:hiddenFill xmlns:a14="http://schemas.microsoft.com/office/drawing/2010/main">
                <a:solidFill>
                  <a:srgbClr val="FFFFFF"/>
                </a:solidFill>
              </a14:hiddenFill>
            </a:ext>
          </a:extLst>
        </p:spPr>
      </p:pic>
      <p:pic>
        <p:nvPicPr>
          <p:cNvPr id="17" name="Picture 16" descr="Tom Melvin">
            <a:extLst>
              <a:ext uri="{FF2B5EF4-FFF2-40B4-BE49-F238E27FC236}">
                <a16:creationId xmlns:a16="http://schemas.microsoft.com/office/drawing/2014/main" id="{DEC88C5D-D1E5-D98D-1FE2-F8A8AA1453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035" t="8167" r="29213" b="49559"/>
          <a:stretch>
            <a:fillRect/>
          </a:stretch>
        </p:blipFill>
        <p:spPr bwMode="auto">
          <a:xfrm>
            <a:off x="9504066" y="2803452"/>
            <a:ext cx="1459734" cy="1292299"/>
          </a:xfrm>
          <a:custGeom>
            <a:avLst/>
            <a:gdLst>
              <a:gd name="connsiteX0" fmla="*/ 690319 w 1459734"/>
              <a:gd name="connsiteY0" fmla="*/ 505 h 1292299"/>
              <a:gd name="connsiteX1" fmla="*/ 847751 w 1459734"/>
              <a:gd name="connsiteY1" fmla="*/ 8119 h 1292299"/>
              <a:gd name="connsiteX2" fmla="*/ 1129091 w 1459734"/>
              <a:gd name="connsiteY2" fmla="*/ 106646 h 1292299"/>
              <a:gd name="connsiteX3" fmla="*/ 1347786 w 1459734"/>
              <a:gd name="connsiteY3" fmla="*/ 333085 h 1292299"/>
              <a:gd name="connsiteX4" fmla="*/ 1459208 w 1459734"/>
              <a:gd name="connsiteY4" fmla="*/ 790273 h 1292299"/>
              <a:gd name="connsiteX5" fmla="*/ 1454337 w 1459734"/>
              <a:gd name="connsiteY5" fmla="*/ 1016525 h 1292299"/>
              <a:gd name="connsiteX6" fmla="*/ 1251444 w 1459734"/>
              <a:gd name="connsiteY6" fmla="*/ 1201585 h 1292299"/>
              <a:gd name="connsiteX7" fmla="*/ 1060231 w 1459734"/>
              <a:gd name="connsiteY7" fmla="*/ 1210798 h 1292299"/>
              <a:gd name="connsiteX8" fmla="*/ 884384 w 1459734"/>
              <a:gd name="connsiteY8" fmla="*/ 1218793 h 1292299"/>
              <a:gd name="connsiteX9" fmla="*/ 828983 w 1459734"/>
              <a:gd name="connsiteY9" fmla="*/ 1230347 h 1292299"/>
              <a:gd name="connsiteX10" fmla="*/ 720933 w 1459734"/>
              <a:gd name="connsiteY10" fmla="*/ 1265230 h 1292299"/>
              <a:gd name="connsiteX11" fmla="*/ 515447 w 1459734"/>
              <a:gd name="connsiteY11" fmla="*/ 1286028 h 1292299"/>
              <a:gd name="connsiteX12" fmla="*/ 515386 w 1459734"/>
              <a:gd name="connsiteY12" fmla="*/ 1286089 h 1292299"/>
              <a:gd name="connsiteX13" fmla="*/ 384256 w 1459734"/>
              <a:gd name="connsiteY13" fmla="*/ 1225663 h 1292299"/>
              <a:gd name="connsiteX14" fmla="*/ 228518 w 1459734"/>
              <a:gd name="connsiteY14" fmla="*/ 1072048 h 1292299"/>
              <a:gd name="connsiteX15" fmla="*/ 117626 w 1459734"/>
              <a:gd name="connsiteY15" fmla="*/ 900821 h 1292299"/>
              <a:gd name="connsiteX16" fmla="*/ 13791 w 1459734"/>
              <a:gd name="connsiteY16" fmla="*/ 675444 h 1292299"/>
              <a:gd name="connsiteX17" fmla="*/ 5046 w 1459734"/>
              <a:gd name="connsiteY17" fmla="*/ 630849 h 1292299"/>
              <a:gd name="connsiteX18" fmla="*/ 3141 w 1459734"/>
              <a:gd name="connsiteY18" fmla="*/ 511494 h 1292299"/>
              <a:gd name="connsiteX19" fmla="*/ 19162 w 1459734"/>
              <a:gd name="connsiteY19" fmla="*/ 448069 h 1292299"/>
              <a:gd name="connsiteX20" fmla="*/ 254970 w 1459734"/>
              <a:gd name="connsiteY20" fmla="*/ 143339 h 1292299"/>
              <a:gd name="connsiteX21" fmla="*/ 690319 w 1459734"/>
              <a:gd name="connsiteY21" fmla="*/ 505 h 129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9734" h="1292299">
                <a:moveTo>
                  <a:pt x="690319" y="505"/>
                </a:moveTo>
                <a:cubicBezTo>
                  <a:pt x="741929" y="-1205"/>
                  <a:pt x="794459" y="1452"/>
                  <a:pt x="847751" y="8119"/>
                </a:cubicBezTo>
                <a:cubicBezTo>
                  <a:pt x="947621" y="20611"/>
                  <a:pt x="1042306" y="53775"/>
                  <a:pt x="1129091" y="106646"/>
                </a:cubicBezTo>
                <a:cubicBezTo>
                  <a:pt x="1221746" y="163107"/>
                  <a:pt x="1295853" y="237994"/>
                  <a:pt x="1347786" y="333085"/>
                </a:cubicBezTo>
                <a:cubicBezTo>
                  <a:pt x="1425451" y="475299"/>
                  <a:pt x="1456398" y="629820"/>
                  <a:pt x="1459208" y="790273"/>
                </a:cubicBezTo>
                <a:cubicBezTo>
                  <a:pt x="1460520" y="865658"/>
                  <a:pt x="1459552" y="941356"/>
                  <a:pt x="1454337" y="1016525"/>
                </a:cubicBezTo>
                <a:cubicBezTo>
                  <a:pt x="1446343" y="1131446"/>
                  <a:pt x="1341322" y="1185753"/>
                  <a:pt x="1251444" y="1201585"/>
                </a:cubicBezTo>
                <a:cubicBezTo>
                  <a:pt x="1189112" y="1212577"/>
                  <a:pt x="1124063" y="1208174"/>
                  <a:pt x="1060231" y="1210798"/>
                </a:cubicBezTo>
                <a:cubicBezTo>
                  <a:pt x="1001616" y="1213203"/>
                  <a:pt x="942938" y="1215107"/>
                  <a:pt x="884384" y="1218793"/>
                </a:cubicBezTo>
                <a:cubicBezTo>
                  <a:pt x="865740" y="1219979"/>
                  <a:pt x="847034" y="1224945"/>
                  <a:pt x="828983" y="1230347"/>
                </a:cubicBezTo>
                <a:cubicBezTo>
                  <a:pt x="792727" y="1241183"/>
                  <a:pt x="757095" y="1254144"/>
                  <a:pt x="720933" y="1265230"/>
                </a:cubicBezTo>
                <a:cubicBezTo>
                  <a:pt x="577936" y="1309105"/>
                  <a:pt x="519382" y="1286590"/>
                  <a:pt x="515447" y="1286028"/>
                </a:cubicBezTo>
                <a:lnTo>
                  <a:pt x="515386" y="1286089"/>
                </a:lnTo>
                <a:cubicBezTo>
                  <a:pt x="465576" y="1278938"/>
                  <a:pt x="424385" y="1254612"/>
                  <a:pt x="384256" y="1225663"/>
                </a:cubicBezTo>
                <a:cubicBezTo>
                  <a:pt x="324204" y="1182348"/>
                  <a:pt x="269178" y="1134662"/>
                  <a:pt x="228518" y="1072048"/>
                </a:cubicBezTo>
                <a:cubicBezTo>
                  <a:pt x="191482" y="1015025"/>
                  <a:pt x="152602" y="959094"/>
                  <a:pt x="117626" y="900821"/>
                </a:cubicBezTo>
                <a:cubicBezTo>
                  <a:pt x="74874" y="829653"/>
                  <a:pt x="33933" y="757264"/>
                  <a:pt x="13791" y="675444"/>
                </a:cubicBezTo>
                <a:cubicBezTo>
                  <a:pt x="10793" y="663328"/>
                  <a:pt x="9232" y="642685"/>
                  <a:pt x="5046" y="630849"/>
                </a:cubicBezTo>
                <a:cubicBezTo>
                  <a:pt x="-1887" y="584101"/>
                  <a:pt x="-825" y="540099"/>
                  <a:pt x="3141" y="511494"/>
                </a:cubicBezTo>
                <a:cubicBezTo>
                  <a:pt x="8825" y="481170"/>
                  <a:pt x="11792" y="468181"/>
                  <a:pt x="19162" y="448069"/>
                </a:cubicBezTo>
                <a:cubicBezTo>
                  <a:pt x="65536" y="321687"/>
                  <a:pt x="145388" y="219631"/>
                  <a:pt x="254970" y="143339"/>
                </a:cubicBezTo>
                <a:cubicBezTo>
                  <a:pt x="388941" y="50052"/>
                  <a:pt x="535489" y="5633"/>
                  <a:pt x="690319" y="505"/>
                </a:cubicBezTo>
                <a:close/>
              </a:path>
            </a:pathLst>
          </a:custGeom>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399D4B2B-36D7-CA95-AC2C-9CC8DDC2B7FF}"/>
              </a:ext>
            </a:extLst>
          </p:cNvPr>
          <p:cNvGrpSpPr/>
          <p:nvPr/>
        </p:nvGrpSpPr>
        <p:grpSpPr>
          <a:xfrm>
            <a:off x="3111500" y="4184127"/>
            <a:ext cx="8468152" cy="938719"/>
            <a:chOff x="3111500" y="4920727"/>
            <a:chExt cx="8468152" cy="938719"/>
          </a:xfrm>
        </p:grpSpPr>
        <p:sp>
          <p:nvSpPr>
            <p:cNvPr id="19" name="TextBox 18">
              <a:extLst>
                <a:ext uri="{FF2B5EF4-FFF2-40B4-BE49-F238E27FC236}">
                  <a16:creationId xmlns:a16="http://schemas.microsoft.com/office/drawing/2014/main" id="{1DC734DE-1A86-8C2E-F63E-7150163D0253}"/>
                </a:ext>
              </a:extLst>
            </p:cNvPr>
            <p:cNvSpPr txBox="1"/>
            <p:nvPr/>
          </p:nvSpPr>
          <p:spPr>
            <a:xfrm>
              <a:off x="3111500" y="4920727"/>
              <a:ext cx="2691437" cy="938719"/>
            </a:xfrm>
            <a:prstGeom prst="rect">
              <a:avLst/>
            </a:prstGeom>
            <a:noFill/>
          </p:spPr>
          <p:txBody>
            <a:bodyPr wrap="square" lIns="0" rIns="0" rtlCol="0">
              <a:spAutoFit/>
            </a:bodyPr>
            <a:lstStyle/>
            <a:p>
              <a:pPr algn="ctr">
                <a:spcBef>
                  <a:spcPts val="600"/>
                </a:spcBef>
              </a:pPr>
              <a:r>
                <a:rPr lang="en-GB" b="1">
                  <a:solidFill>
                    <a:schemeClr val="accent2"/>
                  </a:solidFill>
                </a:rPr>
                <a:t>Giuditta Callea</a:t>
              </a:r>
            </a:p>
            <a:p>
              <a:pPr algn="ctr">
                <a:spcBef>
                  <a:spcPts val="600"/>
                </a:spcBef>
              </a:pPr>
              <a:r>
                <a:rPr lang="en-GB" sz="1600"/>
                <a:t>Bocconi University – Principal Investigator, Leader WP1</a:t>
              </a:r>
            </a:p>
          </p:txBody>
        </p:sp>
        <p:sp>
          <p:nvSpPr>
            <p:cNvPr id="20" name="TextBox 19">
              <a:extLst>
                <a:ext uri="{FF2B5EF4-FFF2-40B4-BE49-F238E27FC236}">
                  <a16:creationId xmlns:a16="http://schemas.microsoft.com/office/drawing/2014/main" id="{96006386-6EE7-A07F-D736-EC17DD2DAB44}"/>
                </a:ext>
              </a:extLst>
            </p:cNvPr>
            <p:cNvSpPr txBox="1"/>
            <p:nvPr/>
          </p:nvSpPr>
          <p:spPr>
            <a:xfrm>
              <a:off x="5999858" y="4920727"/>
              <a:ext cx="2691437" cy="938719"/>
            </a:xfrm>
            <a:prstGeom prst="rect">
              <a:avLst/>
            </a:prstGeom>
            <a:noFill/>
          </p:spPr>
          <p:txBody>
            <a:bodyPr wrap="square" lIns="0" tIns="45720" rIns="0" bIns="45720" rtlCol="0" anchor="t">
              <a:spAutoFit/>
            </a:bodyPr>
            <a:lstStyle/>
            <a:p>
              <a:pPr algn="ctr">
                <a:spcBef>
                  <a:spcPts val="600"/>
                </a:spcBef>
              </a:pPr>
              <a:r>
                <a:rPr lang="en-GB" b="1">
                  <a:solidFill>
                    <a:schemeClr val="accent2"/>
                  </a:solidFill>
                </a:rPr>
                <a:t>Alexandra </a:t>
              </a:r>
              <a:r>
                <a:rPr lang="en-GB" b="1" err="1">
                  <a:solidFill>
                    <a:schemeClr val="accent2"/>
                  </a:solidFill>
                </a:rPr>
                <a:t>Poulsson</a:t>
              </a:r>
              <a:endParaRPr lang="en-GB" b="1">
                <a:solidFill>
                  <a:schemeClr val="accent2"/>
                </a:solidFill>
              </a:endParaRPr>
            </a:p>
            <a:p>
              <a:pPr algn="ctr">
                <a:spcBef>
                  <a:spcPts val="600"/>
                </a:spcBef>
              </a:pPr>
              <a:r>
                <a:rPr lang="en-GB" sz="1600"/>
                <a:t>Norwegian Institute of Public Health – Leader WP3 </a:t>
              </a:r>
            </a:p>
          </p:txBody>
        </p:sp>
        <p:sp>
          <p:nvSpPr>
            <p:cNvPr id="21" name="TextBox 20">
              <a:extLst>
                <a:ext uri="{FF2B5EF4-FFF2-40B4-BE49-F238E27FC236}">
                  <a16:creationId xmlns:a16="http://schemas.microsoft.com/office/drawing/2014/main" id="{76292762-2615-D47C-68B2-FFF8C76044CA}"/>
                </a:ext>
              </a:extLst>
            </p:cNvPr>
            <p:cNvSpPr txBox="1"/>
            <p:nvPr/>
          </p:nvSpPr>
          <p:spPr>
            <a:xfrm>
              <a:off x="8888215" y="4920727"/>
              <a:ext cx="2691437" cy="938719"/>
            </a:xfrm>
            <a:prstGeom prst="rect">
              <a:avLst/>
            </a:prstGeom>
            <a:noFill/>
          </p:spPr>
          <p:txBody>
            <a:bodyPr wrap="square" lIns="0" tIns="45720" rIns="0" bIns="45720" rtlCol="0" anchor="t">
              <a:spAutoFit/>
            </a:bodyPr>
            <a:lstStyle/>
            <a:p>
              <a:pPr algn="ctr">
                <a:spcBef>
                  <a:spcPts val="600"/>
                </a:spcBef>
              </a:pPr>
              <a:r>
                <a:rPr lang="en-GB" b="1">
                  <a:solidFill>
                    <a:schemeClr val="accent2"/>
                  </a:solidFill>
                </a:rPr>
                <a:t>Tom Melvin</a:t>
              </a:r>
            </a:p>
            <a:p>
              <a:pPr algn="ctr">
                <a:spcBef>
                  <a:spcPts val="600"/>
                </a:spcBef>
              </a:pPr>
              <a:r>
                <a:rPr lang="en-GB" sz="1600"/>
                <a:t>University of Galway –</a:t>
              </a:r>
              <a:br>
                <a:rPr lang="en-GB" sz="1600"/>
              </a:br>
              <a:r>
                <a:rPr lang="en-GB" sz="1600"/>
                <a:t>Leader WP2</a:t>
              </a:r>
            </a:p>
          </p:txBody>
        </p:sp>
      </p:grpSp>
      <p:sp>
        <p:nvSpPr>
          <p:cNvPr id="22" name="TextBox 21">
            <a:extLst>
              <a:ext uri="{FF2B5EF4-FFF2-40B4-BE49-F238E27FC236}">
                <a16:creationId xmlns:a16="http://schemas.microsoft.com/office/drawing/2014/main" id="{BD0B4A05-1570-1C55-3833-72BD4C67F583}"/>
              </a:ext>
            </a:extLst>
          </p:cNvPr>
          <p:cNvSpPr txBox="1"/>
          <p:nvPr/>
        </p:nvSpPr>
        <p:spPr>
          <a:xfrm>
            <a:off x="638730" y="5890635"/>
            <a:ext cx="10914540" cy="338554"/>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r>
              <a:rPr lang="en-US" sz="1600">
                <a:cs typeface="Arial"/>
              </a:rPr>
              <a:t>Terms of reference here: </a:t>
            </a:r>
            <a:r>
              <a:rPr lang="en-US" sz="1600">
                <a:ea typeface="+mn-lt"/>
                <a:cs typeface="+mn-lt"/>
                <a:hlinkClick r:id="rId5"/>
              </a:rPr>
              <a:t>https://heuefs.eu/wp-content/uploads/2025/11/Terms-of-Reference-Steering-Committee-1.pdf</a:t>
            </a:r>
            <a:r>
              <a:rPr lang="en-US" sz="1600">
                <a:ea typeface="+mn-lt"/>
                <a:cs typeface="+mn-lt"/>
              </a:rPr>
              <a:t> </a:t>
            </a:r>
            <a:endParaRPr lang="en-US" sz="1600"/>
          </a:p>
        </p:txBody>
      </p:sp>
      <p:sp>
        <p:nvSpPr>
          <p:cNvPr id="23" name="Segnaposto contenuto 8">
            <a:extLst>
              <a:ext uri="{FF2B5EF4-FFF2-40B4-BE49-F238E27FC236}">
                <a16:creationId xmlns:a16="http://schemas.microsoft.com/office/drawing/2014/main" id="{34002E58-DB4C-B44C-6D74-ADC1C3FB384D}"/>
              </a:ext>
            </a:extLst>
          </p:cNvPr>
          <p:cNvSpPr txBox="1">
            <a:spLocks/>
          </p:cNvSpPr>
          <p:nvPr/>
        </p:nvSpPr>
        <p:spPr>
          <a:xfrm>
            <a:off x="665113" y="1846321"/>
            <a:ext cx="2179687" cy="3513080"/>
          </a:xfrm>
          <a:prstGeom prst="roundRect">
            <a:avLst>
              <a:gd name="adj" fmla="val 8493"/>
            </a:avLst>
          </a:prstGeom>
          <a:solidFill>
            <a:schemeClr val="bg1">
              <a:lumMod val="95000"/>
            </a:schemeClr>
          </a:solidFill>
        </p:spPr>
        <p:txBody>
          <a:bodyPr wrap="square" lIns="91440" tIns="91440" rIns="91440" bIns="9144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it-IT" sz="2000" b="1">
                <a:solidFill>
                  <a:schemeClr val="accent2"/>
                </a:solidFill>
                <a:latin typeface="+mj-lt"/>
              </a:rPr>
              <a:t>HEU-EFS Point of </a:t>
            </a:r>
            <a:r>
              <a:rPr lang="it-IT" sz="2000" b="1">
                <a:solidFill>
                  <a:schemeClr val="accent2"/>
                </a:solidFill>
              </a:rPr>
              <a:t>Contact</a:t>
            </a:r>
            <a:endParaRPr lang="it-IT" sz="2000" b="1">
              <a:solidFill>
                <a:schemeClr val="accent2"/>
              </a:solidFill>
              <a:latin typeface="+mj-lt"/>
            </a:endParaRPr>
          </a:p>
          <a:p>
            <a:pPr marL="0" indent="0">
              <a:lnSpc>
                <a:spcPct val="120000"/>
              </a:lnSpc>
              <a:buNone/>
            </a:pPr>
            <a:r>
              <a:rPr lang="it-IT" sz="1800">
                <a:latin typeface="+mj-lt"/>
              </a:rPr>
              <a:t>Dedicated email </a:t>
            </a:r>
            <a:r>
              <a:rPr lang="it-IT" sz="1800">
                <a:latin typeface="+mj-lt"/>
                <a:hlinkClick r:id="rId6"/>
              </a:rPr>
              <a:t>pilot@heuefs.eu</a:t>
            </a:r>
            <a:r>
              <a:rPr lang="it-IT" sz="1800">
                <a:latin typeface="+mj-lt"/>
              </a:rPr>
              <a:t> accessed by Bocconi University.</a:t>
            </a:r>
          </a:p>
        </p:txBody>
      </p:sp>
      <p:sp>
        <p:nvSpPr>
          <p:cNvPr id="24" name="Segnaposto contenuto 7">
            <a:extLst>
              <a:ext uri="{FF2B5EF4-FFF2-40B4-BE49-F238E27FC236}">
                <a16:creationId xmlns:a16="http://schemas.microsoft.com/office/drawing/2014/main" id="{E5C92532-B5B7-50F3-B838-47F5F8C43225}"/>
              </a:ext>
            </a:extLst>
          </p:cNvPr>
          <p:cNvSpPr txBox="1">
            <a:spLocks/>
          </p:cNvSpPr>
          <p:nvPr/>
        </p:nvSpPr>
        <p:spPr>
          <a:xfrm>
            <a:off x="5182736" y="1846320"/>
            <a:ext cx="4325681" cy="519351"/>
          </a:xfrm>
          <a:prstGeom prst="roundRect">
            <a:avLst>
              <a:gd name="adj" fmla="val 50000"/>
            </a:avLst>
          </a:prstGeom>
          <a:gradFill>
            <a:gsLst>
              <a:gs pos="0">
                <a:srgbClr val="492777"/>
              </a:gs>
              <a:gs pos="100000">
                <a:srgbClr val="8D4996"/>
              </a:gs>
            </a:gsLst>
            <a:lin ang="18900000" scaled="1"/>
          </a:gradFill>
        </p:spPr>
        <p:txBody>
          <a:bodyPr wrap="none" lIns="182880" rIns="18288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2000" b="1">
                <a:solidFill>
                  <a:srgbClr val="FFFFFF"/>
                </a:solidFill>
                <a:latin typeface="+mj-lt"/>
              </a:rPr>
              <a:t>HEU-EFS Screening Committee</a:t>
            </a:r>
          </a:p>
        </p:txBody>
      </p:sp>
    </p:spTree>
    <p:extLst>
      <p:ext uri="{BB962C8B-B14F-4D97-AF65-F5344CB8AC3E}">
        <p14:creationId xmlns:p14="http://schemas.microsoft.com/office/powerpoint/2010/main" val="76789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BB405-BD4F-B2AB-F55E-5A747DB75464}"/>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A14B939F-4F48-C828-589A-1506F6360D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A14B939F-4F48-C828-589A-1506F6360D6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B74754D4-FA9D-10F4-FB0C-AF6A08A7DB34}"/>
              </a:ext>
            </a:extLst>
          </p:cNvPr>
          <p:cNvSpPr>
            <a:spLocks noGrp="1"/>
          </p:cNvSpPr>
          <p:nvPr>
            <p:ph idx="10"/>
          </p:nvPr>
        </p:nvSpPr>
        <p:spPr>
          <a:xfrm>
            <a:off x="665113" y="481905"/>
            <a:ext cx="9520422" cy="599931"/>
          </a:xfrm>
        </p:spPr>
        <p:txBody>
          <a:bodyPr lIns="91440" tIns="45720" rIns="91440" bIns="45720" anchor="b"/>
          <a:lstStyle/>
          <a:p>
            <a:r>
              <a:rPr lang="en-GB"/>
              <a:t>Submission Process</a:t>
            </a:r>
            <a:br>
              <a:rPr lang="en-GB"/>
            </a:br>
            <a:r>
              <a:rPr lang="en-GB" sz="2600" b="0">
                <a:solidFill>
                  <a:schemeClr val="tx1"/>
                </a:solidFill>
                <a:latin typeface="+mn-lt"/>
              </a:rPr>
              <a:t>Step 1: Expression of Interest</a:t>
            </a:r>
          </a:p>
        </p:txBody>
      </p:sp>
      <p:sp>
        <p:nvSpPr>
          <p:cNvPr id="27" name="CasellaDiTesto 26">
            <a:extLst>
              <a:ext uri="{FF2B5EF4-FFF2-40B4-BE49-F238E27FC236}">
                <a16:creationId xmlns:a16="http://schemas.microsoft.com/office/drawing/2014/main" id="{A8FBB2A1-C546-7875-3DB6-3B7CAF9F4C35}"/>
              </a:ext>
            </a:extLst>
          </p:cNvPr>
          <p:cNvSpPr txBox="1"/>
          <p:nvPr/>
        </p:nvSpPr>
        <p:spPr>
          <a:xfrm>
            <a:off x="665112"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US" sz="1400"/>
              <a:t>Give high-level information on sponsor and application (timing, target NCA, therapeutic area, risk class, eligibility criterion, expected no. of patients to enroll).</a:t>
            </a:r>
          </a:p>
          <a:p>
            <a:pPr>
              <a:spcBef>
                <a:spcPts val="600"/>
              </a:spcBef>
            </a:pPr>
            <a:endParaRPr lang="it-IT" sz="1400"/>
          </a:p>
        </p:txBody>
      </p:sp>
      <p:sp>
        <p:nvSpPr>
          <p:cNvPr id="28" name="CasellaDiTesto 27">
            <a:extLst>
              <a:ext uri="{FF2B5EF4-FFF2-40B4-BE49-F238E27FC236}">
                <a16:creationId xmlns:a16="http://schemas.microsoft.com/office/drawing/2014/main" id="{D596232F-0AA9-7CEB-319D-E90F3C6F004C}"/>
              </a:ext>
            </a:extLst>
          </p:cNvPr>
          <p:cNvSpPr txBox="1"/>
          <p:nvPr/>
        </p:nvSpPr>
        <p:spPr>
          <a:xfrm>
            <a:off x="4342231" y="3938311"/>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HOW</a:t>
            </a:r>
          </a:p>
          <a:p>
            <a:pPr marL="182880" indent="-182880">
              <a:spcBef>
                <a:spcPts val="600"/>
              </a:spcBef>
              <a:buSzPct val="90000"/>
              <a:buFont typeface="Calibri" panose="020F0502020204030204" pitchFamily="34" charset="0"/>
              <a:buChar char="•"/>
            </a:pPr>
            <a:r>
              <a:rPr lang="en-US" sz="1400"/>
              <a:t>Applicants fill in </a:t>
            </a:r>
            <a:r>
              <a:rPr lang="en-US" sz="1400">
                <a:solidFill>
                  <a:schemeClr val="accent3"/>
                </a:solidFill>
                <a:hlinkClick r:id="rId6">
                  <a:extLst>
                    <a:ext uri="{A12FA001-AC4F-418D-AE19-62706E023703}">
                      <ahyp:hlinkClr xmlns:ahyp="http://schemas.microsoft.com/office/drawing/2018/hyperlinkcolor" val="tx"/>
                    </a:ext>
                  </a:extLst>
                </a:hlinkClick>
              </a:rPr>
              <a:t>https://heuefs.eu/open-call-for-pilots/</a:t>
            </a:r>
            <a:r>
              <a:rPr lang="en-US" sz="1400"/>
              <a:t>   </a:t>
            </a:r>
          </a:p>
          <a:p>
            <a:pPr marL="182880" indent="-182880">
              <a:spcBef>
                <a:spcPts val="600"/>
              </a:spcBef>
              <a:buSzPct val="90000"/>
              <a:buFont typeface="Calibri" panose="020F0502020204030204" pitchFamily="34" charset="0"/>
              <a:buChar char="•"/>
            </a:pPr>
            <a:r>
              <a:rPr lang="en-US" sz="1400">
                <a:cs typeface="Arial"/>
              </a:rPr>
              <a:t>Point of Contact confirms receipt of EoI.</a:t>
            </a:r>
          </a:p>
          <a:p>
            <a:pPr marL="182880" indent="-182880">
              <a:spcBef>
                <a:spcPts val="600"/>
              </a:spcBef>
              <a:buSzPct val="90000"/>
              <a:buFont typeface="Calibri" panose="020F0502020204030204" pitchFamily="34" charset="0"/>
              <a:buChar char="•"/>
            </a:pPr>
            <a:r>
              <a:rPr lang="en-US" sz="1400"/>
              <a:t>Screening Committee evaluates whether the pilot meets the eligibility criteria and provides feedback, </a:t>
            </a:r>
            <a:r>
              <a:rPr lang="en-US" sz="1400">
                <a:cs typeface="Arial"/>
              </a:rPr>
              <a:t>providing dates for Information Call</a:t>
            </a:r>
            <a:r>
              <a:rPr lang="en-US" sz="1400"/>
              <a:t>.</a:t>
            </a:r>
            <a:endParaRPr lang="en-US" sz="1400">
              <a:cs typeface="Arial"/>
            </a:endParaRPr>
          </a:p>
        </p:txBody>
      </p:sp>
      <p:sp>
        <p:nvSpPr>
          <p:cNvPr id="29" name="CasellaDiTesto 28">
            <a:extLst>
              <a:ext uri="{FF2B5EF4-FFF2-40B4-BE49-F238E27FC236}">
                <a16:creationId xmlns:a16="http://schemas.microsoft.com/office/drawing/2014/main" id="{B9BD6869-2469-8C8E-16DA-5667D25B1B5A}"/>
              </a:ext>
            </a:extLst>
          </p:cNvPr>
          <p:cNvSpPr txBox="1"/>
          <p:nvPr/>
        </p:nvSpPr>
        <p:spPr>
          <a:xfrm>
            <a:off x="8019349" y="3933264"/>
            <a:ext cx="3538587" cy="132343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WHEN</a:t>
            </a:r>
          </a:p>
          <a:p>
            <a:pPr marL="182880" indent="-182880">
              <a:spcBef>
                <a:spcPts val="600"/>
              </a:spcBef>
              <a:buSzPct val="90000"/>
              <a:buFont typeface="Calibri" panose="020F0502020204030204" pitchFamily="34" charset="0"/>
              <a:buChar char="•"/>
            </a:pPr>
            <a:r>
              <a:rPr lang="en-US" sz="1400"/>
              <a:t>Applicants are encouraged to submit their EoI </a:t>
            </a:r>
            <a:r>
              <a:rPr lang="it-IT" sz="1400"/>
              <a:t>at the earliest opportunity</a:t>
            </a:r>
            <a:r>
              <a:rPr lang="en-US" sz="1400"/>
              <a:t>.</a:t>
            </a:r>
          </a:p>
          <a:p>
            <a:pPr marL="182880" indent="-182880">
              <a:spcBef>
                <a:spcPts val="600"/>
              </a:spcBef>
              <a:buSzPct val="90000"/>
              <a:buFont typeface="Calibri" panose="020F0502020204030204" pitchFamily="34" charset="0"/>
              <a:buChar char="•"/>
            </a:pPr>
            <a:r>
              <a:rPr lang="en-US" sz="1400"/>
              <a:t>Evaluated based on first comes first served basis.</a:t>
            </a:r>
            <a:endParaRPr lang="it-IT" sz="1400"/>
          </a:p>
        </p:txBody>
      </p:sp>
      <p:sp>
        <p:nvSpPr>
          <p:cNvPr id="30" name="CasellaDiTesto 29">
            <a:extLst>
              <a:ext uri="{FF2B5EF4-FFF2-40B4-BE49-F238E27FC236}">
                <a16:creationId xmlns:a16="http://schemas.microsoft.com/office/drawing/2014/main" id="{B5B3BCA3-8126-2484-F41D-E218B4C7BBDD}"/>
              </a:ext>
            </a:extLst>
          </p:cNvPr>
          <p:cNvSpPr txBox="1"/>
          <p:nvPr/>
        </p:nvSpPr>
        <p:spPr>
          <a:xfrm>
            <a:off x="8019349" y="5415341"/>
            <a:ext cx="3538587" cy="60016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TARGET SUBMISSION DEADLINE</a:t>
            </a:r>
          </a:p>
          <a:p>
            <a:pPr marL="182880" indent="-182880">
              <a:spcBef>
                <a:spcPts val="600"/>
              </a:spcBef>
              <a:buSzPct val="90000"/>
              <a:buFont typeface="Calibri" panose="020F0502020204030204" pitchFamily="34" charset="0"/>
              <a:buChar char="•"/>
            </a:pPr>
            <a:r>
              <a:rPr lang="en-US" sz="1400"/>
              <a:t>31 March 2026.</a:t>
            </a:r>
            <a:endParaRPr lang="it-IT" sz="1400"/>
          </a:p>
        </p:txBody>
      </p:sp>
      <p:sp>
        <p:nvSpPr>
          <p:cNvPr id="20" name="TextBox 19">
            <a:extLst>
              <a:ext uri="{FF2B5EF4-FFF2-40B4-BE49-F238E27FC236}">
                <a16:creationId xmlns:a16="http://schemas.microsoft.com/office/drawing/2014/main" id="{51AE65D1-F8B4-F212-8EC9-7E40A90A1A39}"/>
              </a:ext>
            </a:extLst>
          </p:cNvPr>
          <p:cNvSpPr txBox="1"/>
          <p:nvPr/>
        </p:nvSpPr>
        <p:spPr>
          <a:xfrm>
            <a:off x="665113" y="3093223"/>
            <a:ext cx="1895891" cy="738160"/>
          </a:xfrm>
          <a:prstGeom prst="homePlate">
            <a:avLst>
              <a:gd name="adj" fmla="val 21782"/>
            </a:avLst>
          </a:prstGeom>
          <a:solidFill>
            <a:schemeClr val="accent2"/>
          </a:solidFill>
        </p:spPr>
        <p:txBody>
          <a:bodyPr wrap="square" lIns="0" tIns="0" rIns="0" bIns="0" rtlCol="0" anchor="ctr">
            <a:noAutofit/>
          </a:bodyPr>
          <a:lstStyle/>
          <a:p>
            <a:pPr algn="ctr"/>
            <a:r>
              <a:rPr lang="en-GB" sz="1600" b="1" spc="-20">
                <a:solidFill>
                  <a:srgbClr val="FFFFFF"/>
                </a:solidFill>
              </a:rPr>
              <a:t>Expression</a:t>
            </a:r>
            <a:br>
              <a:rPr lang="en-GB" sz="1600" b="1" spc="-20">
                <a:solidFill>
                  <a:srgbClr val="FFFFFF"/>
                </a:solidFill>
              </a:rPr>
            </a:br>
            <a:r>
              <a:rPr lang="en-GB" sz="1600" b="1" spc="-20">
                <a:solidFill>
                  <a:srgbClr val="FFFFFF"/>
                </a:solidFill>
              </a:rPr>
              <a:t>of Interest </a:t>
            </a:r>
          </a:p>
        </p:txBody>
      </p:sp>
      <p:sp>
        <p:nvSpPr>
          <p:cNvPr id="23" name="TextBox 22">
            <a:extLst>
              <a:ext uri="{FF2B5EF4-FFF2-40B4-BE49-F238E27FC236}">
                <a16:creationId xmlns:a16="http://schemas.microsoft.com/office/drawing/2014/main" id="{29E0D20A-3D68-6800-5CBB-9A02DBAB4C2D}"/>
              </a:ext>
            </a:extLst>
          </p:cNvPr>
          <p:cNvSpPr txBox="1"/>
          <p:nvPr/>
        </p:nvSpPr>
        <p:spPr>
          <a:xfrm>
            <a:off x="2503672"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GB" sz="1600" b="1" spc="-20"/>
              <a:t>Information</a:t>
            </a:r>
            <a:br>
              <a:rPr lang="en-GB" sz="1600" b="1" spc="-20"/>
            </a:br>
            <a:r>
              <a:rPr lang="en-GB" sz="1600" b="1" spc="-20"/>
              <a:t>Call</a:t>
            </a:r>
            <a:endParaRPr lang="en-US" sz="2000">
              <a:cs typeface="Arial" panose="020B0604020202020204"/>
            </a:endParaRPr>
          </a:p>
        </p:txBody>
      </p:sp>
      <p:sp>
        <p:nvSpPr>
          <p:cNvPr id="25" name="TextBox 24">
            <a:extLst>
              <a:ext uri="{FF2B5EF4-FFF2-40B4-BE49-F238E27FC236}">
                <a16:creationId xmlns:a16="http://schemas.microsoft.com/office/drawing/2014/main" id="{149A91DE-722E-B9BE-EBB9-FBAD695A1E40}"/>
              </a:ext>
            </a:extLst>
          </p:cNvPr>
          <p:cNvSpPr txBox="1"/>
          <p:nvPr/>
        </p:nvSpPr>
        <p:spPr>
          <a:xfrm>
            <a:off x="4342231"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GB" sz="1600" b="1" spc="-20">
                <a:cs typeface="Arial"/>
              </a:rPr>
              <a:t>Online Form</a:t>
            </a:r>
          </a:p>
        </p:txBody>
      </p:sp>
      <p:sp>
        <p:nvSpPr>
          <p:cNvPr id="26" name="TextBox 25">
            <a:extLst>
              <a:ext uri="{FF2B5EF4-FFF2-40B4-BE49-F238E27FC236}">
                <a16:creationId xmlns:a16="http://schemas.microsoft.com/office/drawing/2014/main" id="{8702AD4C-A914-44B2-56B0-E451DFDFD16D}"/>
              </a:ext>
            </a:extLst>
          </p:cNvPr>
          <p:cNvSpPr txBox="1"/>
          <p:nvPr/>
        </p:nvSpPr>
        <p:spPr>
          <a:xfrm>
            <a:off x="6180790"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err="1">
                <a:solidFill>
                  <a:srgbClr val="1E2C4C"/>
                </a:solidFill>
                <a:latin typeface="Arial"/>
                <a:cs typeface="Arial"/>
              </a:rPr>
              <a:t>Prioritisation</a:t>
            </a:r>
            <a:endParaRPr lang="en-US" sz="1600" b="1" spc="-20">
              <a:cs typeface="Arial"/>
            </a:endParaRPr>
          </a:p>
        </p:txBody>
      </p:sp>
      <p:sp>
        <p:nvSpPr>
          <p:cNvPr id="31" name="object 4">
            <a:extLst>
              <a:ext uri="{FF2B5EF4-FFF2-40B4-BE49-F238E27FC236}">
                <a16:creationId xmlns:a16="http://schemas.microsoft.com/office/drawing/2014/main" id="{27D58272-0C78-55FE-CA92-50AA9F4A25A1}"/>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64" name="object 4">
            <a:extLst>
              <a:ext uri="{FF2B5EF4-FFF2-40B4-BE49-F238E27FC236}">
                <a16:creationId xmlns:a16="http://schemas.microsoft.com/office/drawing/2014/main" id="{37D4B595-637C-BC86-F465-487E9D1CD06E}"/>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67" name="object 4">
            <a:extLst>
              <a:ext uri="{FF2B5EF4-FFF2-40B4-BE49-F238E27FC236}">
                <a16:creationId xmlns:a16="http://schemas.microsoft.com/office/drawing/2014/main" id="{A86EF70E-3CE6-ABFA-1EA4-C34C29091A71}"/>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69" name="object 4">
            <a:extLst>
              <a:ext uri="{FF2B5EF4-FFF2-40B4-BE49-F238E27FC236}">
                <a16:creationId xmlns:a16="http://schemas.microsoft.com/office/drawing/2014/main" id="{1C58DB1D-EF34-3994-8B82-BDC7441D91D5}"/>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70" name="object 4">
            <a:extLst>
              <a:ext uri="{FF2B5EF4-FFF2-40B4-BE49-F238E27FC236}">
                <a16:creationId xmlns:a16="http://schemas.microsoft.com/office/drawing/2014/main" id="{ECCA67A8-6539-2343-EB64-F7381F0FF0A9}"/>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71" name="object 4">
            <a:extLst>
              <a:ext uri="{FF2B5EF4-FFF2-40B4-BE49-F238E27FC236}">
                <a16:creationId xmlns:a16="http://schemas.microsoft.com/office/drawing/2014/main" id="{57994317-A8B0-ABC0-9732-94F50C7714FA}"/>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72" name="TextBox 71">
            <a:extLst>
              <a:ext uri="{FF2B5EF4-FFF2-40B4-BE49-F238E27FC236}">
                <a16:creationId xmlns:a16="http://schemas.microsoft.com/office/drawing/2014/main" id="{1D73C3C9-8549-24E3-30F2-C316431E3336}"/>
              </a:ext>
            </a:extLst>
          </p:cNvPr>
          <p:cNvSpPr txBox="1"/>
          <p:nvPr/>
        </p:nvSpPr>
        <p:spPr>
          <a:xfrm>
            <a:off x="8019349"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it-IT" sz="1600" b="1" spc="-20">
                <a:cs typeface="Arial"/>
              </a:rPr>
              <a:t>Training on HEU-EFS </a:t>
            </a:r>
          </a:p>
        </p:txBody>
      </p:sp>
      <p:sp>
        <p:nvSpPr>
          <p:cNvPr id="73" name="TextBox 72">
            <a:extLst>
              <a:ext uri="{FF2B5EF4-FFF2-40B4-BE49-F238E27FC236}">
                <a16:creationId xmlns:a16="http://schemas.microsoft.com/office/drawing/2014/main" id="{14EBFA98-CD23-CE62-CF94-67AAE203DFCF}"/>
              </a:ext>
            </a:extLst>
          </p:cNvPr>
          <p:cNvSpPr txBox="1"/>
          <p:nvPr/>
        </p:nvSpPr>
        <p:spPr>
          <a:xfrm>
            <a:off x="9857958"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sp>
        <p:nvSpPr>
          <p:cNvPr id="75" name="Graphic 56">
            <a:extLst>
              <a:ext uri="{FF2B5EF4-FFF2-40B4-BE49-F238E27FC236}">
                <a16:creationId xmlns:a16="http://schemas.microsoft.com/office/drawing/2014/main" id="{75DF3C97-3286-D8DB-4F32-8C1FED2BE5D0}"/>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76" name="Graphic 56">
            <a:extLst>
              <a:ext uri="{FF2B5EF4-FFF2-40B4-BE49-F238E27FC236}">
                <a16:creationId xmlns:a16="http://schemas.microsoft.com/office/drawing/2014/main" id="{46770F98-F6C6-0501-CF62-B2A0C5136D32}"/>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77" name="Graphic 56">
            <a:extLst>
              <a:ext uri="{FF2B5EF4-FFF2-40B4-BE49-F238E27FC236}">
                <a16:creationId xmlns:a16="http://schemas.microsoft.com/office/drawing/2014/main" id="{3B4E8649-69A6-A2F3-2202-079658176DDB}"/>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78" name="Graphic 56">
            <a:extLst>
              <a:ext uri="{FF2B5EF4-FFF2-40B4-BE49-F238E27FC236}">
                <a16:creationId xmlns:a16="http://schemas.microsoft.com/office/drawing/2014/main" id="{22BB955F-CFEE-D600-D73F-8DF911A440B8}"/>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79" name="Graphic 56">
            <a:extLst>
              <a:ext uri="{FF2B5EF4-FFF2-40B4-BE49-F238E27FC236}">
                <a16:creationId xmlns:a16="http://schemas.microsoft.com/office/drawing/2014/main" id="{CA103190-6532-9B25-A0FE-FC71BD324610}"/>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82" name="Graphic 56">
            <a:extLst>
              <a:ext uri="{FF2B5EF4-FFF2-40B4-BE49-F238E27FC236}">
                <a16:creationId xmlns:a16="http://schemas.microsoft.com/office/drawing/2014/main" id="{5C53147A-AE6A-3A16-C6EC-937C747044A8}"/>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85" name="Graphic 84" descr="Online meeting with solid fill">
            <a:extLst>
              <a:ext uri="{FF2B5EF4-FFF2-40B4-BE49-F238E27FC236}">
                <a16:creationId xmlns:a16="http://schemas.microsoft.com/office/drawing/2014/main" id="{3316D36D-F175-8EE5-A82F-5B2EC9F5A5D1}"/>
              </a:ext>
            </a:extLst>
          </p:cNvPr>
          <p:cNvPicPr>
            <a:picLocks noChangeAspect="1"/>
          </p:cNvPicPr>
          <p:nvPr/>
        </p:nvPicPr>
        <p:blipFill>
          <a:blip r:embed="rId7">
            <a:extLst>
              <a:ext uri="{96DAC541-7B7A-43D3-8B79-37D633B846F1}">
                <asvg:svgBlip xmlns:asvg="http://schemas.microsoft.com/office/drawing/2016/SVG/main" r:embed="rId8"/>
              </a:ext>
            </a:extLst>
          </a:blip>
          <a:srcRect l="7593" t="14159" r="7689" b="14136"/>
          <a:stretch>
            <a:fillRect/>
          </a:stretch>
        </p:blipFill>
        <p:spPr>
          <a:xfrm>
            <a:off x="3243602" y="2423523"/>
            <a:ext cx="416030" cy="323125"/>
          </a:xfrm>
          <a:prstGeom prst="rect">
            <a:avLst/>
          </a:prstGeom>
        </p:spPr>
      </p:pic>
      <p:sp>
        <p:nvSpPr>
          <p:cNvPr id="86" name="Freeform: Shape 85">
            <a:extLst>
              <a:ext uri="{FF2B5EF4-FFF2-40B4-BE49-F238E27FC236}">
                <a16:creationId xmlns:a16="http://schemas.microsoft.com/office/drawing/2014/main" id="{0B6AFDD3-74EA-9BE9-6413-3166C534ABD0}"/>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87" name="Graphic 86" descr="Vlog with solid fill">
            <a:extLst>
              <a:ext uri="{FF2B5EF4-FFF2-40B4-BE49-F238E27FC236}">
                <a16:creationId xmlns:a16="http://schemas.microsoft.com/office/drawing/2014/main" id="{99AB992B-F1B3-6AFB-7720-EBE6C3EA8607}"/>
              </a:ext>
            </a:extLst>
          </p:cNvPr>
          <p:cNvPicPr>
            <a:picLocks noChangeAspect="1"/>
          </p:cNvPicPr>
          <p:nvPr/>
        </p:nvPicPr>
        <p:blipFill>
          <a:blip r:embed="rId9">
            <a:extLst>
              <a:ext uri="{96DAC541-7B7A-43D3-8B79-37D633B846F1}">
                <asvg:svgBlip xmlns:asvg="http://schemas.microsoft.com/office/drawing/2016/SVG/main" r:embed="rId10"/>
              </a:ext>
            </a:extLst>
          </a:blip>
          <a:srcRect l="7674" t="17177" r="7674" b="17247"/>
          <a:stretch>
            <a:fillRect/>
          </a:stretch>
        </p:blipFill>
        <p:spPr>
          <a:xfrm>
            <a:off x="8775882" y="2449020"/>
            <a:ext cx="382824" cy="272131"/>
          </a:xfrm>
          <a:prstGeom prst="rect">
            <a:avLst/>
          </a:prstGeom>
        </p:spPr>
      </p:pic>
      <p:sp>
        <p:nvSpPr>
          <p:cNvPr id="89" name="Freeform 12">
            <a:extLst>
              <a:ext uri="{FF2B5EF4-FFF2-40B4-BE49-F238E27FC236}">
                <a16:creationId xmlns:a16="http://schemas.microsoft.com/office/drawing/2014/main" id="{2BEE2941-469F-D72B-9B95-A36EFD7CFA85}"/>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91" name="Graphic 90">
            <a:extLst>
              <a:ext uri="{FF2B5EF4-FFF2-40B4-BE49-F238E27FC236}">
                <a16:creationId xmlns:a16="http://schemas.microsoft.com/office/drawing/2014/main" id="{0DF52DCA-3C8C-077C-E3C8-69F7338F3D6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71956" y="2409819"/>
            <a:ext cx="313558" cy="350533"/>
          </a:xfrm>
          <a:prstGeom prst="rect">
            <a:avLst/>
          </a:prstGeom>
        </p:spPr>
      </p:pic>
      <p:pic>
        <p:nvPicPr>
          <p:cNvPr id="92" name="Graphic 91">
            <a:extLst>
              <a:ext uri="{FF2B5EF4-FFF2-40B4-BE49-F238E27FC236}">
                <a16:creationId xmlns:a16="http://schemas.microsoft.com/office/drawing/2014/main" id="{934F294E-F5F1-A114-35BA-64B452D884A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591796" y="2423523"/>
            <a:ext cx="428214" cy="323125"/>
          </a:xfrm>
          <a:prstGeom prst="rect">
            <a:avLst/>
          </a:prstGeom>
        </p:spPr>
      </p:pic>
    </p:spTree>
    <p:extLst>
      <p:ext uri="{BB962C8B-B14F-4D97-AF65-F5344CB8AC3E}">
        <p14:creationId xmlns:p14="http://schemas.microsoft.com/office/powerpoint/2010/main" val="154752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FF0BC-25A2-FAFF-B28B-A04ED1C71FEC}"/>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C2F3E259-AC70-3EAA-C0FD-02D6A587E20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C2F3E259-AC70-3EAA-C0FD-02D6A587E20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49AD8CB6-5704-24E7-078F-E145C2AF78C8}"/>
              </a:ext>
            </a:extLst>
          </p:cNvPr>
          <p:cNvSpPr>
            <a:spLocks noGrp="1"/>
          </p:cNvSpPr>
          <p:nvPr>
            <p:ph idx="10"/>
          </p:nvPr>
        </p:nvSpPr>
        <p:spPr>
          <a:xfrm>
            <a:off x="665113" y="481905"/>
            <a:ext cx="9520422" cy="599931"/>
          </a:xfrm>
        </p:spPr>
        <p:txBody>
          <a:bodyPr lIns="91440" tIns="45720" rIns="91440" bIns="45720" anchor="b"/>
          <a:lstStyle/>
          <a:p>
            <a:r>
              <a:rPr lang="en-GB"/>
              <a:t>Submission Process</a:t>
            </a:r>
            <a:br>
              <a:rPr lang="en-GB"/>
            </a:br>
            <a:r>
              <a:rPr lang="en-GB" sz="2600" b="0">
                <a:solidFill>
                  <a:schemeClr val="tx1"/>
                </a:solidFill>
                <a:latin typeface="+mn-lt"/>
              </a:rPr>
              <a:t>Step 2: Information Call </a:t>
            </a:r>
          </a:p>
        </p:txBody>
      </p:sp>
      <p:sp>
        <p:nvSpPr>
          <p:cNvPr id="92" name="CasellaDiTesto 26">
            <a:extLst>
              <a:ext uri="{FF2B5EF4-FFF2-40B4-BE49-F238E27FC236}">
                <a16:creationId xmlns:a16="http://schemas.microsoft.com/office/drawing/2014/main" id="{D27D1CC9-26A6-8708-0070-98DD15AF156D}"/>
              </a:ext>
            </a:extLst>
          </p:cNvPr>
          <p:cNvSpPr txBox="1"/>
          <p:nvPr/>
        </p:nvSpPr>
        <p:spPr>
          <a:xfrm>
            <a:off x="665112"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US" sz="1400"/>
              <a:t>Open exchange (30 min) to understand pilot intent and answer any questions about HEU-EFS.</a:t>
            </a:r>
          </a:p>
        </p:txBody>
      </p:sp>
      <p:sp>
        <p:nvSpPr>
          <p:cNvPr id="93" name="CasellaDiTesto 27">
            <a:extLst>
              <a:ext uri="{FF2B5EF4-FFF2-40B4-BE49-F238E27FC236}">
                <a16:creationId xmlns:a16="http://schemas.microsoft.com/office/drawing/2014/main" id="{603F3C6E-12E0-BE85-09AF-2875872626B8}"/>
              </a:ext>
            </a:extLst>
          </p:cNvPr>
          <p:cNvSpPr txBox="1"/>
          <p:nvPr/>
        </p:nvSpPr>
        <p:spPr>
          <a:xfrm>
            <a:off x="4342231"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PROCESS</a:t>
            </a:r>
          </a:p>
          <a:p>
            <a:pPr marL="182880" indent="-182880">
              <a:spcBef>
                <a:spcPts val="600"/>
              </a:spcBef>
              <a:buSzPct val="90000"/>
              <a:buFont typeface="Calibri" panose="020F0502020204030204" pitchFamily="34" charset="0"/>
              <a:buChar char="•"/>
            </a:pPr>
            <a:r>
              <a:rPr lang="en-US" sz="1400"/>
              <a:t>Applicants meet with Screening Committee, with signed NDA.</a:t>
            </a:r>
          </a:p>
          <a:p>
            <a:pPr marL="182880" indent="-182880">
              <a:spcBef>
                <a:spcPts val="600"/>
              </a:spcBef>
              <a:buSzPct val="90000"/>
              <a:buFont typeface="Calibri" panose="020F0502020204030204" pitchFamily="34" charset="0"/>
              <a:buChar char="•"/>
            </a:pPr>
            <a:r>
              <a:rPr lang="en-US" sz="1400"/>
              <a:t>Applicants receive access to guidance.</a:t>
            </a:r>
          </a:p>
        </p:txBody>
      </p:sp>
      <p:sp>
        <p:nvSpPr>
          <p:cNvPr id="94" name="CasellaDiTesto 28">
            <a:extLst>
              <a:ext uri="{FF2B5EF4-FFF2-40B4-BE49-F238E27FC236}">
                <a16:creationId xmlns:a16="http://schemas.microsoft.com/office/drawing/2014/main" id="{748B110A-4C09-3E89-C187-30B411BCC027}"/>
              </a:ext>
            </a:extLst>
          </p:cNvPr>
          <p:cNvSpPr txBox="1"/>
          <p:nvPr/>
        </p:nvSpPr>
        <p:spPr>
          <a:xfrm>
            <a:off x="8019349" y="3933264"/>
            <a:ext cx="3538587" cy="132343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WHEN</a:t>
            </a:r>
          </a:p>
          <a:p>
            <a:pPr marL="182880" indent="-182880">
              <a:spcBef>
                <a:spcPts val="600"/>
              </a:spcBef>
              <a:buSzPct val="90000"/>
              <a:buFont typeface="Calibri" panose="020F0502020204030204" pitchFamily="34" charset="0"/>
              <a:buChar char="•"/>
            </a:pPr>
            <a:r>
              <a:rPr lang="en-US" sz="1400"/>
              <a:t>No later than 2 weeks after EoI is submitted</a:t>
            </a:r>
          </a:p>
        </p:txBody>
      </p:sp>
      <p:sp>
        <p:nvSpPr>
          <p:cNvPr id="6" name="TextBox 5">
            <a:extLst>
              <a:ext uri="{FF2B5EF4-FFF2-40B4-BE49-F238E27FC236}">
                <a16:creationId xmlns:a16="http://schemas.microsoft.com/office/drawing/2014/main" id="{6860F272-D208-490F-DBCE-29F7DC431DFE}"/>
              </a:ext>
            </a:extLst>
          </p:cNvPr>
          <p:cNvSpPr txBox="1"/>
          <p:nvPr/>
        </p:nvSpPr>
        <p:spPr>
          <a:xfrm>
            <a:off x="665113" y="3093223"/>
            <a:ext cx="1895891" cy="738160"/>
          </a:xfrm>
          <a:prstGeom prst="homePlate">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Expression</a:t>
            </a:r>
            <a:br>
              <a:rPr lang="en-GB"/>
            </a:br>
            <a:r>
              <a:rPr lang="en-GB"/>
              <a:t>of Interest </a:t>
            </a:r>
          </a:p>
        </p:txBody>
      </p:sp>
      <p:sp>
        <p:nvSpPr>
          <p:cNvPr id="7" name="TextBox 6">
            <a:extLst>
              <a:ext uri="{FF2B5EF4-FFF2-40B4-BE49-F238E27FC236}">
                <a16:creationId xmlns:a16="http://schemas.microsoft.com/office/drawing/2014/main" id="{B54E4F71-30E2-031A-BCF9-18BAE9207316}"/>
              </a:ext>
            </a:extLst>
          </p:cNvPr>
          <p:cNvSpPr txBox="1"/>
          <p:nvPr/>
        </p:nvSpPr>
        <p:spPr>
          <a:xfrm>
            <a:off x="2503672" y="3093223"/>
            <a:ext cx="1895891" cy="738160"/>
          </a:xfrm>
          <a:prstGeom prst="chevron">
            <a:avLst>
              <a:gd name="adj" fmla="val 21782"/>
            </a:avLst>
          </a:prstGeom>
          <a:solidFill>
            <a:schemeClr val="accent2"/>
          </a:solidFill>
        </p:spPr>
        <p:txBody>
          <a:bodyPr wrap="square" lIns="0" tIns="0" rIns="0" bIns="0" rtlCol="0" anchor="ctr">
            <a:noAutofit/>
          </a:bodyPr>
          <a:lstStyle>
            <a:defPPr>
              <a:defRPr lang="en-US"/>
            </a:defPPr>
            <a:lvl1pPr algn="ctr">
              <a:defRPr sz="1600" b="1" spc="-20">
                <a:solidFill>
                  <a:srgbClr val="FFFFFF"/>
                </a:solidFill>
              </a:defRPr>
            </a:lvl1pPr>
          </a:lstStyle>
          <a:p>
            <a:r>
              <a:rPr lang="en-GB"/>
              <a:t>Information</a:t>
            </a:r>
            <a:br>
              <a:rPr lang="en-GB"/>
            </a:br>
            <a:r>
              <a:rPr lang="en-GB"/>
              <a:t>Call</a:t>
            </a:r>
            <a:endParaRPr lang="en-US"/>
          </a:p>
        </p:txBody>
      </p:sp>
      <p:sp>
        <p:nvSpPr>
          <p:cNvPr id="8" name="TextBox 7">
            <a:extLst>
              <a:ext uri="{FF2B5EF4-FFF2-40B4-BE49-F238E27FC236}">
                <a16:creationId xmlns:a16="http://schemas.microsoft.com/office/drawing/2014/main" id="{528AAE63-0622-201C-8566-60FD113BD3A0}"/>
              </a:ext>
            </a:extLst>
          </p:cNvPr>
          <p:cNvSpPr txBox="1"/>
          <p:nvPr/>
        </p:nvSpPr>
        <p:spPr>
          <a:xfrm>
            <a:off x="4342231"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GB" sz="1600" b="1" spc="-20">
                <a:cs typeface="Arial"/>
              </a:rPr>
              <a:t>Online Form</a:t>
            </a:r>
          </a:p>
        </p:txBody>
      </p:sp>
      <p:sp>
        <p:nvSpPr>
          <p:cNvPr id="9" name="TextBox 8">
            <a:extLst>
              <a:ext uri="{FF2B5EF4-FFF2-40B4-BE49-F238E27FC236}">
                <a16:creationId xmlns:a16="http://schemas.microsoft.com/office/drawing/2014/main" id="{2C0A1C23-E26C-A1C3-2407-2044890B28A8}"/>
              </a:ext>
            </a:extLst>
          </p:cNvPr>
          <p:cNvSpPr txBox="1"/>
          <p:nvPr/>
        </p:nvSpPr>
        <p:spPr>
          <a:xfrm>
            <a:off x="6180790"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err="1">
                <a:solidFill>
                  <a:srgbClr val="1E2C4C"/>
                </a:solidFill>
                <a:latin typeface="Arial"/>
                <a:cs typeface="Arial"/>
              </a:rPr>
              <a:t>Prioritisation</a:t>
            </a:r>
            <a:endParaRPr lang="en-US" sz="1600" b="1" spc="-20">
              <a:cs typeface="Arial"/>
            </a:endParaRPr>
          </a:p>
        </p:txBody>
      </p:sp>
      <p:sp>
        <p:nvSpPr>
          <p:cNvPr id="10" name="object 4">
            <a:extLst>
              <a:ext uri="{FF2B5EF4-FFF2-40B4-BE49-F238E27FC236}">
                <a16:creationId xmlns:a16="http://schemas.microsoft.com/office/drawing/2014/main" id="{23E4279D-AAB4-7E90-A278-5A206F205661}"/>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11" name="object 4">
            <a:extLst>
              <a:ext uri="{FF2B5EF4-FFF2-40B4-BE49-F238E27FC236}">
                <a16:creationId xmlns:a16="http://schemas.microsoft.com/office/drawing/2014/main" id="{3E983923-7FAD-F29E-141B-B9BFAA3C5672}"/>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12" name="object 4">
            <a:extLst>
              <a:ext uri="{FF2B5EF4-FFF2-40B4-BE49-F238E27FC236}">
                <a16:creationId xmlns:a16="http://schemas.microsoft.com/office/drawing/2014/main" id="{8E2F1F29-8CA1-DA03-6425-BFFAA2045BD8}"/>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13" name="object 4">
            <a:extLst>
              <a:ext uri="{FF2B5EF4-FFF2-40B4-BE49-F238E27FC236}">
                <a16:creationId xmlns:a16="http://schemas.microsoft.com/office/drawing/2014/main" id="{62A11310-DAAC-F68D-24EA-F7C31D3A8374}"/>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14" name="object 4">
            <a:extLst>
              <a:ext uri="{FF2B5EF4-FFF2-40B4-BE49-F238E27FC236}">
                <a16:creationId xmlns:a16="http://schemas.microsoft.com/office/drawing/2014/main" id="{696DB661-80F8-36C6-6B15-C9E2EF9BFEB7}"/>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15" name="object 4">
            <a:extLst>
              <a:ext uri="{FF2B5EF4-FFF2-40B4-BE49-F238E27FC236}">
                <a16:creationId xmlns:a16="http://schemas.microsoft.com/office/drawing/2014/main" id="{262B85E6-158B-4716-6D52-684EDD33BFC3}"/>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16" name="TextBox 15">
            <a:extLst>
              <a:ext uri="{FF2B5EF4-FFF2-40B4-BE49-F238E27FC236}">
                <a16:creationId xmlns:a16="http://schemas.microsoft.com/office/drawing/2014/main" id="{5A3239AB-7190-506E-DB01-B8F24F515162}"/>
              </a:ext>
            </a:extLst>
          </p:cNvPr>
          <p:cNvSpPr txBox="1"/>
          <p:nvPr/>
        </p:nvSpPr>
        <p:spPr>
          <a:xfrm>
            <a:off x="8019349"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it-IT" sz="1600" b="1" spc="-20">
                <a:cs typeface="Arial"/>
              </a:rPr>
              <a:t>Training on HEU-EFS </a:t>
            </a:r>
          </a:p>
        </p:txBody>
      </p:sp>
      <p:sp>
        <p:nvSpPr>
          <p:cNvPr id="17" name="TextBox 16">
            <a:extLst>
              <a:ext uri="{FF2B5EF4-FFF2-40B4-BE49-F238E27FC236}">
                <a16:creationId xmlns:a16="http://schemas.microsoft.com/office/drawing/2014/main" id="{5DB4F673-8DDE-9CE2-E84C-C7F1DFEE8750}"/>
              </a:ext>
            </a:extLst>
          </p:cNvPr>
          <p:cNvSpPr txBox="1"/>
          <p:nvPr/>
        </p:nvSpPr>
        <p:spPr>
          <a:xfrm>
            <a:off x="9857958"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sp>
        <p:nvSpPr>
          <p:cNvPr id="18" name="Graphic 56">
            <a:extLst>
              <a:ext uri="{FF2B5EF4-FFF2-40B4-BE49-F238E27FC236}">
                <a16:creationId xmlns:a16="http://schemas.microsoft.com/office/drawing/2014/main" id="{C6CB604A-5FC2-1644-97E0-58F652A8A466}"/>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9" name="Graphic 56">
            <a:extLst>
              <a:ext uri="{FF2B5EF4-FFF2-40B4-BE49-F238E27FC236}">
                <a16:creationId xmlns:a16="http://schemas.microsoft.com/office/drawing/2014/main" id="{20607B85-71EF-9D1A-DD87-A81640507F22}"/>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0" name="Graphic 56">
            <a:extLst>
              <a:ext uri="{FF2B5EF4-FFF2-40B4-BE49-F238E27FC236}">
                <a16:creationId xmlns:a16="http://schemas.microsoft.com/office/drawing/2014/main" id="{1FDAFF88-6339-6D94-D70D-9216125F6B53}"/>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1" name="Graphic 56">
            <a:extLst>
              <a:ext uri="{FF2B5EF4-FFF2-40B4-BE49-F238E27FC236}">
                <a16:creationId xmlns:a16="http://schemas.microsoft.com/office/drawing/2014/main" id="{4CF6DC32-4AE2-27C9-9315-A701F4D77263}"/>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2" name="Graphic 56">
            <a:extLst>
              <a:ext uri="{FF2B5EF4-FFF2-40B4-BE49-F238E27FC236}">
                <a16:creationId xmlns:a16="http://schemas.microsoft.com/office/drawing/2014/main" id="{9259EAFE-7146-865E-6131-2E75C15CC49B}"/>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3" name="Graphic 56">
            <a:extLst>
              <a:ext uri="{FF2B5EF4-FFF2-40B4-BE49-F238E27FC236}">
                <a16:creationId xmlns:a16="http://schemas.microsoft.com/office/drawing/2014/main" id="{3ABF6357-5F8D-20B0-A927-DC631C862A6D}"/>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24" name="Graphic 23" descr="Online meeting with solid fill">
            <a:extLst>
              <a:ext uri="{FF2B5EF4-FFF2-40B4-BE49-F238E27FC236}">
                <a16:creationId xmlns:a16="http://schemas.microsoft.com/office/drawing/2014/main" id="{771CEB56-34E0-37C6-534B-71951BE111A0}"/>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02" y="2423523"/>
            <a:ext cx="416030" cy="323125"/>
          </a:xfrm>
          <a:prstGeom prst="rect">
            <a:avLst/>
          </a:prstGeom>
        </p:spPr>
      </p:pic>
      <p:sp>
        <p:nvSpPr>
          <p:cNvPr id="25" name="Freeform: Shape 24">
            <a:extLst>
              <a:ext uri="{FF2B5EF4-FFF2-40B4-BE49-F238E27FC236}">
                <a16:creationId xmlns:a16="http://schemas.microsoft.com/office/drawing/2014/main" id="{E878B4FD-868E-D012-84CA-F291B4FC50CC}"/>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65" name="Graphic 64" descr="Vlog with solid fill">
            <a:extLst>
              <a:ext uri="{FF2B5EF4-FFF2-40B4-BE49-F238E27FC236}">
                <a16:creationId xmlns:a16="http://schemas.microsoft.com/office/drawing/2014/main" id="{1B0B73FB-C389-6387-9634-A0085E7846B0}"/>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882" y="2449020"/>
            <a:ext cx="382824" cy="272131"/>
          </a:xfrm>
          <a:prstGeom prst="rect">
            <a:avLst/>
          </a:prstGeom>
        </p:spPr>
      </p:pic>
      <p:sp>
        <p:nvSpPr>
          <p:cNvPr id="66" name="Freeform 12">
            <a:extLst>
              <a:ext uri="{FF2B5EF4-FFF2-40B4-BE49-F238E27FC236}">
                <a16:creationId xmlns:a16="http://schemas.microsoft.com/office/drawing/2014/main" id="{35BEDFA7-388D-9F48-1C80-0B6FBA44F7FD}"/>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80" name="Graphic 79">
            <a:extLst>
              <a:ext uri="{FF2B5EF4-FFF2-40B4-BE49-F238E27FC236}">
                <a16:creationId xmlns:a16="http://schemas.microsoft.com/office/drawing/2014/main" id="{C6C708B6-8CA6-BEC2-4DEF-FD46B516E7D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1956" y="2409819"/>
            <a:ext cx="313558" cy="350533"/>
          </a:xfrm>
          <a:prstGeom prst="rect">
            <a:avLst/>
          </a:prstGeom>
        </p:spPr>
      </p:pic>
      <p:pic>
        <p:nvPicPr>
          <p:cNvPr id="81" name="Graphic 80">
            <a:extLst>
              <a:ext uri="{FF2B5EF4-FFF2-40B4-BE49-F238E27FC236}">
                <a16:creationId xmlns:a16="http://schemas.microsoft.com/office/drawing/2014/main" id="{F96D3183-725D-DB7A-EE59-C3377C64F99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6" y="2423523"/>
            <a:ext cx="428214" cy="323125"/>
          </a:xfrm>
          <a:prstGeom prst="rect">
            <a:avLst/>
          </a:prstGeom>
        </p:spPr>
      </p:pic>
    </p:spTree>
    <p:extLst>
      <p:ext uri="{BB962C8B-B14F-4D97-AF65-F5344CB8AC3E}">
        <p14:creationId xmlns:p14="http://schemas.microsoft.com/office/powerpoint/2010/main" val="434292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CA34E-90B2-8F9F-F479-497DE02401F2}"/>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4DA02E19-980D-ACD7-37DF-43979CFBAB4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4DA02E19-980D-ACD7-37DF-43979CFBAB4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56DD7403-6309-3330-DAE1-068D71A7A381}"/>
              </a:ext>
            </a:extLst>
          </p:cNvPr>
          <p:cNvSpPr>
            <a:spLocks noGrp="1"/>
          </p:cNvSpPr>
          <p:nvPr>
            <p:ph idx="10"/>
          </p:nvPr>
        </p:nvSpPr>
        <p:spPr>
          <a:xfrm>
            <a:off x="665113" y="481905"/>
            <a:ext cx="9520422" cy="599931"/>
          </a:xfrm>
        </p:spPr>
        <p:txBody>
          <a:bodyPr lIns="91440" tIns="45720" rIns="91440" bIns="45720" anchor="b"/>
          <a:lstStyle/>
          <a:p>
            <a:r>
              <a:rPr lang="en-GB"/>
              <a:t>Submission Process</a:t>
            </a:r>
            <a:br>
              <a:rPr lang="en-GB"/>
            </a:br>
            <a:r>
              <a:rPr lang="en-GB" sz="2600" b="0">
                <a:solidFill>
                  <a:schemeClr val="tx1"/>
                </a:solidFill>
                <a:latin typeface="+mn-lt"/>
              </a:rPr>
              <a:t>Step 3: Online Form </a:t>
            </a:r>
          </a:p>
        </p:txBody>
      </p:sp>
      <p:sp>
        <p:nvSpPr>
          <p:cNvPr id="89" name="CasellaDiTesto 26">
            <a:extLst>
              <a:ext uri="{FF2B5EF4-FFF2-40B4-BE49-F238E27FC236}">
                <a16:creationId xmlns:a16="http://schemas.microsoft.com/office/drawing/2014/main" id="{09422367-3D52-9ADB-CD0B-D71655BAE0FB}"/>
              </a:ext>
            </a:extLst>
          </p:cNvPr>
          <p:cNvSpPr txBox="1"/>
          <p:nvPr/>
        </p:nvSpPr>
        <p:spPr>
          <a:xfrm>
            <a:off x="665112"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US" sz="1400"/>
              <a:t>Give relevant information on parts of the framework to test, pilot, country, technology, timing of submission, clinical site and ethics committee identified or not, to ensure eligibility with the program.</a:t>
            </a:r>
          </a:p>
          <a:p>
            <a:pPr marL="228600" indent="-228600">
              <a:spcBef>
                <a:spcPts val="600"/>
              </a:spcBef>
              <a:buSzPct val="90000"/>
              <a:buFont typeface="Calibri" panose="020F0502020204030204" pitchFamily="34" charset="0"/>
              <a:buChar char="•"/>
            </a:pPr>
            <a:r>
              <a:rPr lang="en-US" sz="1400"/>
              <a:t>No technical documentation (e.g., CIP, IB, ICF) to be submitted.</a:t>
            </a:r>
          </a:p>
        </p:txBody>
      </p:sp>
      <p:sp>
        <p:nvSpPr>
          <p:cNvPr id="91" name="CasellaDiTesto 27">
            <a:extLst>
              <a:ext uri="{FF2B5EF4-FFF2-40B4-BE49-F238E27FC236}">
                <a16:creationId xmlns:a16="http://schemas.microsoft.com/office/drawing/2014/main" id="{B3E3875B-2825-96AB-79EF-C19124EB1E5C}"/>
              </a:ext>
            </a:extLst>
          </p:cNvPr>
          <p:cNvSpPr txBox="1"/>
          <p:nvPr/>
        </p:nvSpPr>
        <p:spPr>
          <a:xfrm>
            <a:off x="4342231"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HOW</a:t>
            </a:r>
          </a:p>
          <a:p>
            <a:pPr marL="228600" indent="-228600">
              <a:spcBef>
                <a:spcPts val="600"/>
              </a:spcBef>
              <a:buSzPct val="90000"/>
              <a:buFont typeface="Calibri" panose="020F0502020204030204" pitchFamily="34" charset="0"/>
              <a:buChar char="•"/>
            </a:pPr>
            <a:r>
              <a:rPr lang="en-US" sz="1400"/>
              <a:t>Applicants fill in an online form that will be made available after confirmation received further to EoI.</a:t>
            </a:r>
          </a:p>
        </p:txBody>
      </p:sp>
      <p:sp>
        <p:nvSpPr>
          <p:cNvPr id="88" name="TextBox 87">
            <a:extLst>
              <a:ext uri="{FF2B5EF4-FFF2-40B4-BE49-F238E27FC236}">
                <a16:creationId xmlns:a16="http://schemas.microsoft.com/office/drawing/2014/main" id="{88EC043F-9CCF-9CDC-2183-3250C31262DA}"/>
              </a:ext>
            </a:extLst>
          </p:cNvPr>
          <p:cNvSpPr txBox="1"/>
          <p:nvPr/>
        </p:nvSpPr>
        <p:spPr>
          <a:xfrm>
            <a:off x="665113" y="3093223"/>
            <a:ext cx="1895891" cy="738160"/>
          </a:xfrm>
          <a:prstGeom prst="homePlate">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Expression</a:t>
            </a:r>
            <a:br>
              <a:rPr lang="en-GB"/>
            </a:br>
            <a:r>
              <a:rPr lang="en-GB"/>
              <a:t>of Interest </a:t>
            </a:r>
          </a:p>
        </p:txBody>
      </p:sp>
      <p:sp>
        <p:nvSpPr>
          <p:cNvPr id="90" name="TextBox 89">
            <a:extLst>
              <a:ext uri="{FF2B5EF4-FFF2-40B4-BE49-F238E27FC236}">
                <a16:creationId xmlns:a16="http://schemas.microsoft.com/office/drawing/2014/main" id="{CC900FD4-9C91-C8A0-59E6-A3A3DF725674}"/>
              </a:ext>
            </a:extLst>
          </p:cNvPr>
          <p:cNvSpPr txBox="1"/>
          <p:nvPr/>
        </p:nvSpPr>
        <p:spPr>
          <a:xfrm>
            <a:off x="2503672"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Information</a:t>
            </a:r>
            <a:br>
              <a:rPr lang="en-GB"/>
            </a:br>
            <a:r>
              <a:rPr lang="en-GB"/>
              <a:t>Call</a:t>
            </a:r>
            <a:endParaRPr lang="en-US"/>
          </a:p>
        </p:txBody>
      </p:sp>
      <p:sp>
        <p:nvSpPr>
          <p:cNvPr id="92" name="TextBox 91">
            <a:extLst>
              <a:ext uri="{FF2B5EF4-FFF2-40B4-BE49-F238E27FC236}">
                <a16:creationId xmlns:a16="http://schemas.microsoft.com/office/drawing/2014/main" id="{FE6E6635-8DB5-244E-971B-4DD90A9DEE6C}"/>
              </a:ext>
            </a:extLst>
          </p:cNvPr>
          <p:cNvSpPr txBox="1"/>
          <p:nvPr/>
        </p:nvSpPr>
        <p:spPr>
          <a:xfrm>
            <a:off x="4342231" y="3093223"/>
            <a:ext cx="1895891" cy="738160"/>
          </a:xfrm>
          <a:prstGeom prst="chevron">
            <a:avLst>
              <a:gd name="adj" fmla="val 21782"/>
            </a:avLst>
          </a:prstGeom>
          <a:solidFill>
            <a:schemeClr val="accent2"/>
          </a:solidFill>
        </p:spPr>
        <p:txBody>
          <a:bodyPr wrap="square" lIns="0" tIns="0" rIns="0" bIns="0" rtlCol="0" anchor="ctr">
            <a:noAutofit/>
          </a:bodyPr>
          <a:lstStyle>
            <a:defPPr>
              <a:defRPr lang="en-US"/>
            </a:defPPr>
            <a:lvl1pPr algn="ctr">
              <a:defRPr sz="1600" b="1" spc="-20">
                <a:solidFill>
                  <a:srgbClr val="FFFFFF"/>
                </a:solidFill>
              </a:defRPr>
            </a:lvl1pPr>
          </a:lstStyle>
          <a:p>
            <a:r>
              <a:rPr lang="en-GB"/>
              <a:t>Online Form</a:t>
            </a:r>
          </a:p>
        </p:txBody>
      </p:sp>
      <p:sp>
        <p:nvSpPr>
          <p:cNvPr id="93" name="TextBox 92">
            <a:extLst>
              <a:ext uri="{FF2B5EF4-FFF2-40B4-BE49-F238E27FC236}">
                <a16:creationId xmlns:a16="http://schemas.microsoft.com/office/drawing/2014/main" id="{718BE3E2-AF50-53F3-3A53-715B2494E1BA}"/>
              </a:ext>
            </a:extLst>
          </p:cNvPr>
          <p:cNvSpPr txBox="1"/>
          <p:nvPr/>
        </p:nvSpPr>
        <p:spPr>
          <a:xfrm>
            <a:off x="6180790"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err="1">
                <a:solidFill>
                  <a:srgbClr val="1E2C4C"/>
                </a:solidFill>
                <a:latin typeface="Arial"/>
                <a:cs typeface="Arial"/>
              </a:rPr>
              <a:t>Prioritisation</a:t>
            </a:r>
            <a:endParaRPr lang="en-US" sz="1600" b="1" spc="-20">
              <a:cs typeface="Arial"/>
            </a:endParaRPr>
          </a:p>
        </p:txBody>
      </p:sp>
      <p:sp>
        <p:nvSpPr>
          <p:cNvPr id="94" name="object 4">
            <a:extLst>
              <a:ext uri="{FF2B5EF4-FFF2-40B4-BE49-F238E27FC236}">
                <a16:creationId xmlns:a16="http://schemas.microsoft.com/office/drawing/2014/main" id="{C1344A61-E80D-7BF2-51F8-DC983C3C3F5D}"/>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95" name="object 4">
            <a:extLst>
              <a:ext uri="{FF2B5EF4-FFF2-40B4-BE49-F238E27FC236}">
                <a16:creationId xmlns:a16="http://schemas.microsoft.com/office/drawing/2014/main" id="{2AFFC253-9770-5240-CB5A-AC02FF09269E}"/>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96" name="object 4">
            <a:extLst>
              <a:ext uri="{FF2B5EF4-FFF2-40B4-BE49-F238E27FC236}">
                <a16:creationId xmlns:a16="http://schemas.microsoft.com/office/drawing/2014/main" id="{A0C58C40-8F02-62B2-302C-F758CCC85476}"/>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97" name="object 4">
            <a:extLst>
              <a:ext uri="{FF2B5EF4-FFF2-40B4-BE49-F238E27FC236}">
                <a16:creationId xmlns:a16="http://schemas.microsoft.com/office/drawing/2014/main" id="{663081F5-8FB9-0056-9121-F4572763C15C}"/>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98" name="object 4">
            <a:extLst>
              <a:ext uri="{FF2B5EF4-FFF2-40B4-BE49-F238E27FC236}">
                <a16:creationId xmlns:a16="http://schemas.microsoft.com/office/drawing/2014/main" id="{2EA0E103-EF85-3298-4930-B4B9A986E918}"/>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99" name="object 4">
            <a:extLst>
              <a:ext uri="{FF2B5EF4-FFF2-40B4-BE49-F238E27FC236}">
                <a16:creationId xmlns:a16="http://schemas.microsoft.com/office/drawing/2014/main" id="{B4F3B2F4-0986-1B8C-CC8D-869ACBD666A4}"/>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100" name="TextBox 99">
            <a:extLst>
              <a:ext uri="{FF2B5EF4-FFF2-40B4-BE49-F238E27FC236}">
                <a16:creationId xmlns:a16="http://schemas.microsoft.com/office/drawing/2014/main" id="{D383E270-ED32-A269-4B7B-F6E306E52007}"/>
              </a:ext>
            </a:extLst>
          </p:cNvPr>
          <p:cNvSpPr txBox="1"/>
          <p:nvPr/>
        </p:nvSpPr>
        <p:spPr>
          <a:xfrm>
            <a:off x="8019349"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it-IT" sz="1600" b="1" spc="-20">
                <a:cs typeface="Arial"/>
              </a:rPr>
              <a:t>Training on HEU-EFS </a:t>
            </a:r>
          </a:p>
        </p:txBody>
      </p:sp>
      <p:sp>
        <p:nvSpPr>
          <p:cNvPr id="101" name="TextBox 100">
            <a:extLst>
              <a:ext uri="{FF2B5EF4-FFF2-40B4-BE49-F238E27FC236}">
                <a16:creationId xmlns:a16="http://schemas.microsoft.com/office/drawing/2014/main" id="{4BEAFDEE-D233-E562-A948-0F6C18FFEBD5}"/>
              </a:ext>
            </a:extLst>
          </p:cNvPr>
          <p:cNvSpPr txBox="1"/>
          <p:nvPr/>
        </p:nvSpPr>
        <p:spPr>
          <a:xfrm>
            <a:off x="9857958"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sp>
        <p:nvSpPr>
          <p:cNvPr id="102" name="Graphic 56">
            <a:extLst>
              <a:ext uri="{FF2B5EF4-FFF2-40B4-BE49-F238E27FC236}">
                <a16:creationId xmlns:a16="http://schemas.microsoft.com/office/drawing/2014/main" id="{B2212890-8B58-F04E-E11C-04721BA1C8B8}"/>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03" name="Graphic 56">
            <a:extLst>
              <a:ext uri="{FF2B5EF4-FFF2-40B4-BE49-F238E27FC236}">
                <a16:creationId xmlns:a16="http://schemas.microsoft.com/office/drawing/2014/main" id="{7CF9374F-CA3A-5D08-B023-01651610A84B}"/>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04" name="Graphic 56">
            <a:extLst>
              <a:ext uri="{FF2B5EF4-FFF2-40B4-BE49-F238E27FC236}">
                <a16:creationId xmlns:a16="http://schemas.microsoft.com/office/drawing/2014/main" id="{C4D56B96-736C-FB42-A671-45A933F68AC2}"/>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05" name="Graphic 56">
            <a:extLst>
              <a:ext uri="{FF2B5EF4-FFF2-40B4-BE49-F238E27FC236}">
                <a16:creationId xmlns:a16="http://schemas.microsoft.com/office/drawing/2014/main" id="{0AC814DB-4F44-F6E0-5AB1-A0019A0A00DD}"/>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06" name="Graphic 56">
            <a:extLst>
              <a:ext uri="{FF2B5EF4-FFF2-40B4-BE49-F238E27FC236}">
                <a16:creationId xmlns:a16="http://schemas.microsoft.com/office/drawing/2014/main" id="{3CD9290F-F8E0-2327-F5D5-24BB26238F76}"/>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07" name="Graphic 56">
            <a:extLst>
              <a:ext uri="{FF2B5EF4-FFF2-40B4-BE49-F238E27FC236}">
                <a16:creationId xmlns:a16="http://schemas.microsoft.com/office/drawing/2014/main" id="{C7BD3DB9-2253-BE68-B181-431174DA206F}"/>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108" name="Graphic 107" descr="Online meeting with solid fill">
            <a:extLst>
              <a:ext uri="{FF2B5EF4-FFF2-40B4-BE49-F238E27FC236}">
                <a16:creationId xmlns:a16="http://schemas.microsoft.com/office/drawing/2014/main" id="{B0FA4530-057C-C591-7B69-7A8DFA437B05}"/>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02" y="2423523"/>
            <a:ext cx="416030" cy="323125"/>
          </a:xfrm>
          <a:prstGeom prst="rect">
            <a:avLst/>
          </a:prstGeom>
        </p:spPr>
      </p:pic>
      <p:sp>
        <p:nvSpPr>
          <p:cNvPr id="109" name="Freeform: Shape 108">
            <a:extLst>
              <a:ext uri="{FF2B5EF4-FFF2-40B4-BE49-F238E27FC236}">
                <a16:creationId xmlns:a16="http://schemas.microsoft.com/office/drawing/2014/main" id="{055A6A72-843A-19E9-A9B5-A8966B48DCD2}"/>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110" name="Graphic 109" descr="Vlog with solid fill">
            <a:extLst>
              <a:ext uri="{FF2B5EF4-FFF2-40B4-BE49-F238E27FC236}">
                <a16:creationId xmlns:a16="http://schemas.microsoft.com/office/drawing/2014/main" id="{127998E8-EB28-5B9A-8FDB-764A939F438F}"/>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882" y="2449020"/>
            <a:ext cx="382824" cy="272131"/>
          </a:xfrm>
          <a:prstGeom prst="rect">
            <a:avLst/>
          </a:prstGeom>
        </p:spPr>
      </p:pic>
      <p:sp>
        <p:nvSpPr>
          <p:cNvPr id="111" name="Freeform 12">
            <a:extLst>
              <a:ext uri="{FF2B5EF4-FFF2-40B4-BE49-F238E27FC236}">
                <a16:creationId xmlns:a16="http://schemas.microsoft.com/office/drawing/2014/main" id="{E5039EF6-5444-C125-26B8-CE0A019BF380}"/>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112" name="Graphic 111">
            <a:extLst>
              <a:ext uri="{FF2B5EF4-FFF2-40B4-BE49-F238E27FC236}">
                <a16:creationId xmlns:a16="http://schemas.microsoft.com/office/drawing/2014/main" id="{45688CCD-A3BB-4800-91B7-03104720BED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1956" y="2409819"/>
            <a:ext cx="313558" cy="350533"/>
          </a:xfrm>
          <a:prstGeom prst="rect">
            <a:avLst/>
          </a:prstGeom>
        </p:spPr>
      </p:pic>
      <p:pic>
        <p:nvPicPr>
          <p:cNvPr id="113" name="Graphic 112">
            <a:extLst>
              <a:ext uri="{FF2B5EF4-FFF2-40B4-BE49-F238E27FC236}">
                <a16:creationId xmlns:a16="http://schemas.microsoft.com/office/drawing/2014/main" id="{365D07A2-B71C-2B0A-A964-9A064CBA7A0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6" y="2423523"/>
            <a:ext cx="428214" cy="323125"/>
          </a:xfrm>
          <a:prstGeom prst="rect">
            <a:avLst/>
          </a:prstGeom>
        </p:spPr>
      </p:pic>
    </p:spTree>
    <p:extLst>
      <p:ext uri="{BB962C8B-B14F-4D97-AF65-F5344CB8AC3E}">
        <p14:creationId xmlns:p14="http://schemas.microsoft.com/office/powerpoint/2010/main" val="4270789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C7642-C09E-33EB-CC5D-228C2C0674C8}"/>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6D9EABFE-739D-0173-BB5F-DA4111AD03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6D9EABFE-739D-0173-BB5F-DA4111AD03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55ACF03D-6B15-1B56-BB94-490E636FD39D}"/>
              </a:ext>
            </a:extLst>
          </p:cNvPr>
          <p:cNvSpPr>
            <a:spLocks noGrp="1"/>
          </p:cNvSpPr>
          <p:nvPr>
            <p:ph idx="10"/>
          </p:nvPr>
        </p:nvSpPr>
        <p:spPr>
          <a:xfrm>
            <a:off x="665113" y="481905"/>
            <a:ext cx="9520422" cy="599931"/>
          </a:xfrm>
        </p:spPr>
        <p:txBody>
          <a:bodyPr lIns="91440" tIns="45720" rIns="91440" bIns="45720" anchor="b"/>
          <a:lstStyle/>
          <a:p>
            <a:r>
              <a:rPr lang="en-GB"/>
              <a:t>Submission Process</a:t>
            </a:r>
            <a:br>
              <a:rPr lang="en-GB"/>
            </a:br>
            <a:r>
              <a:rPr lang="en-GB" sz="2600" b="0">
                <a:solidFill>
                  <a:schemeClr val="tx1"/>
                </a:solidFill>
                <a:latin typeface="+mn-lt"/>
              </a:rPr>
              <a:t>Step 4: Prioritization </a:t>
            </a:r>
          </a:p>
        </p:txBody>
      </p:sp>
      <p:sp>
        <p:nvSpPr>
          <p:cNvPr id="87" name="CasellaDiTesto 26">
            <a:extLst>
              <a:ext uri="{FF2B5EF4-FFF2-40B4-BE49-F238E27FC236}">
                <a16:creationId xmlns:a16="http://schemas.microsoft.com/office/drawing/2014/main" id="{34674B1F-764E-7890-DF63-B41F12298B77}"/>
              </a:ext>
            </a:extLst>
          </p:cNvPr>
          <p:cNvSpPr txBox="1"/>
          <p:nvPr/>
        </p:nvSpPr>
        <p:spPr>
          <a:xfrm>
            <a:off x="665112"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US" sz="1400"/>
              <a:t>Verifying:</a:t>
            </a:r>
          </a:p>
          <a:p>
            <a:pPr marL="685800" lvl="1" indent="-228600">
              <a:spcBef>
                <a:spcPts val="600"/>
              </a:spcBef>
              <a:buSzPct val="90000"/>
              <a:buFont typeface="Calibri" panose="020F0502020204030204" pitchFamily="34" charset="0"/>
              <a:buChar char="•"/>
            </a:pPr>
            <a:r>
              <a:rPr lang="en-US" sz="1400"/>
              <a:t>Parts of the framework to test.</a:t>
            </a:r>
          </a:p>
          <a:p>
            <a:pPr marL="685800" lvl="1" indent="-228600">
              <a:spcBef>
                <a:spcPts val="600"/>
              </a:spcBef>
              <a:buSzPct val="90000"/>
              <a:buFont typeface="Calibri" panose="020F0502020204030204" pitchFamily="34" charset="0"/>
              <a:buChar char="•"/>
            </a:pPr>
            <a:r>
              <a:rPr lang="en-US" sz="1400"/>
              <a:t>Compliance with HEU-EFS eligibility requirements and timelines.</a:t>
            </a:r>
          </a:p>
          <a:p>
            <a:pPr marL="685800" lvl="1" indent="-228600">
              <a:spcBef>
                <a:spcPts val="600"/>
              </a:spcBef>
              <a:buSzPct val="90000"/>
              <a:buFont typeface="Calibri" panose="020F0502020204030204" pitchFamily="34" charset="0"/>
              <a:buChar char="•"/>
            </a:pPr>
            <a:r>
              <a:rPr lang="en-US" sz="1400"/>
              <a:t>Readiness (clinical site and ethics committee are known).</a:t>
            </a:r>
          </a:p>
          <a:p>
            <a:pPr marL="228600" indent="-228600">
              <a:spcBef>
                <a:spcPts val="600"/>
              </a:spcBef>
              <a:buSzPct val="90000"/>
              <a:buFont typeface="Calibri" panose="020F0502020204030204" pitchFamily="34" charset="0"/>
              <a:buChar char="•"/>
            </a:pPr>
            <a:r>
              <a:rPr lang="en-US" sz="1400"/>
              <a:t>No advice will be provided on technical aspects of the EFS content.</a:t>
            </a:r>
          </a:p>
        </p:txBody>
      </p:sp>
      <p:sp>
        <p:nvSpPr>
          <p:cNvPr id="89" name="CasellaDiTesto 27">
            <a:extLst>
              <a:ext uri="{FF2B5EF4-FFF2-40B4-BE49-F238E27FC236}">
                <a16:creationId xmlns:a16="http://schemas.microsoft.com/office/drawing/2014/main" id="{9EEFB984-CA05-D52B-9F00-178C14CA829E}"/>
              </a:ext>
            </a:extLst>
          </p:cNvPr>
          <p:cNvSpPr txBox="1"/>
          <p:nvPr/>
        </p:nvSpPr>
        <p:spPr>
          <a:xfrm>
            <a:off x="4342231"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WHO</a:t>
            </a:r>
          </a:p>
          <a:p>
            <a:pPr marL="228600" indent="-228600">
              <a:spcBef>
                <a:spcPts val="600"/>
              </a:spcBef>
              <a:buSzPct val="90000"/>
              <a:buFont typeface="Calibri" panose="020F0502020204030204" pitchFamily="34" charset="0"/>
              <a:buChar char="•"/>
            </a:pPr>
            <a:r>
              <a:rPr lang="en-US" sz="1400"/>
              <a:t>HEU-EFS Screening Committee.</a:t>
            </a:r>
          </a:p>
        </p:txBody>
      </p:sp>
      <p:sp>
        <p:nvSpPr>
          <p:cNvPr id="91" name="CasellaDiTesto 28">
            <a:extLst>
              <a:ext uri="{FF2B5EF4-FFF2-40B4-BE49-F238E27FC236}">
                <a16:creationId xmlns:a16="http://schemas.microsoft.com/office/drawing/2014/main" id="{B2C80F94-7107-FECC-F0FA-AE0D9C19D318}"/>
              </a:ext>
            </a:extLst>
          </p:cNvPr>
          <p:cNvSpPr txBox="1"/>
          <p:nvPr/>
        </p:nvSpPr>
        <p:spPr>
          <a:xfrm>
            <a:off x="8019349" y="3933264"/>
            <a:ext cx="3538587" cy="132343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WHEN</a:t>
            </a:r>
          </a:p>
          <a:p>
            <a:pPr marL="228600" indent="-228600">
              <a:spcBef>
                <a:spcPts val="600"/>
              </a:spcBef>
              <a:buSzPct val="90000"/>
              <a:buFont typeface="Calibri" panose="020F0502020204030204" pitchFamily="34" charset="0"/>
              <a:buChar char="•"/>
            </a:pPr>
            <a:r>
              <a:rPr lang="en-US" sz="1400"/>
              <a:t>Minimum 2 review cycles per month.</a:t>
            </a:r>
          </a:p>
          <a:p>
            <a:pPr marL="228600" indent="-228600">
              <a:spcBef>
                <a:spcPts val="600"/>
              </a:spcBef>
              <a:buSzPct val="90000"/>
              <a:buFont typeface="Calibri" panose="020F0502020204030204" pitchFamily="34" charset="0"/>
              <a:buChar char="•"/>
            </a:pPr>
            <a:r>
              <a:rPr lang="en-US" sz="1400"/>
              <a:t>More frequent meetings will be scheduled if necessary.</a:t>
            </a:r>
          </a:p>
        </p:txBody>
      </p:sp>
      <p:sp>
        <p:nvSpPr>
          <p:cNvPr id="6" name="TextBox 5">
            <a:extLst>
              <a:ext uri="{FF2B5EF4-FFF2-40B4-BE49-F238E27FC236}">
                <a16:creationId xmlns:a16="http://schemas.microsoft.com/office/drawing/2014/main" id="{539858EE-3B14-0F9E-4854-6DA5CABB517F}"/>
              </a:ext>
            </a:extLst>
          </p:cNvPr>
          <p:cNvSpPr txBox="1"/>
          <p:nvPr/>
        </p:nvSpPr>
        <p:spPr>
          <a:xfrm>
            <a:off x="665113" y="3093223"/>
            <a:ext cx="1895891" cy="738160"/>
          </a:xfrm>
          <a:prstGeom prst="homePlate">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Expression</a:t>
            </a:r>
            <a:br>
              <a:rPr lang="en-GB"/>
            </a:br>
            <a:r>
              <a:rPr lang="en-GB"/>
              <a:t>of Interest </a:t>
            </a:r>
          </a:p>
        </p:txBody>
      </p:sp>
      <p:sp>
        <p:nvSpPr>
          <p:cNvPr id="7" name="TextBox 6">
            <a:extLst>
              <a:ext uri="{FF2B5EF4-FFF2-40B4-BE49-F238E27FC236}">
                <a16:creationId xmlns:a16="http://schemas.microsoft.com/office/drawing/2014/main" id="{5C64D52D-A150-437A-4647-2F5E6DB73146}"/>
              </a:ext>
            </a:extLst>
          </p:cNvPr>
          <p:cNvSpPr txBox="1"/>
          <p:nvPr/>
        </p:nvSpPr>
        <p:spPr>
          <a:xfrm>
            <a:off x="2503672"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Information</a:t>
            </a:r>
            <a:br>
              <a:rPr lang="en-GB"/>
            </a:br>
            <a:r>
              <a:rPr lang="en-GB"/>
              <a:t>Call</a:t>
            </a:r>
            <a:endParaRPr lang="en-US"/>
          </a:p>
        </p:txBody>
      </p:sp>
      <p:sp>
        <p:nvSpPr>
          <p:cNvPr id="8" name="TextBox 7">
            <a:extLst>
              <a:ext uri="{FF2B5EF4-FFF2-40B4-BE49-F238E27FC236}">
                <a16:creationId xmlns:a16="http://schemas.microsoft.com/office/drawing/2014/main" id="{0EDC1F05-5030-FE27-005B-2D5D4F311995}"/>
              </a:ext>
            </a:extLst>
          </p:cNvPr>
          <p:cNvSpPr txBox="1"/>
          <p:nvPr/>
        </p:nvSpPr>
        <p:spPr>
          <a:xfrm>
            <a:off x="4342231"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Online Form</a:t>
            </a:r>
          </a:p>
        </p:txBody>
      </p:sp>
      <p:sp>
        <p:nvSpPr>
          <p:cNvPr id="9" name="TextBox 8">
            <a:extLst>
              <a:ext uri="{FF2B5EF4-FFF2-40B4-BE49-F238E27FC236}">
                <a16:creationId xmlns:a16="http://schemas.microsoft.com/office/drawing/2014/main" id="{7539CB9F-BD26-FCA4-3F0A-13BEAF328E04}"/>
              </a:ext>
            </a:extLst>
          </p:cNvPr>
          <p:cNvSpPr txBox="1"/>
          <p:nvPr/>
        </p:nvSpPr>
        <p:spPr>
          <a:xfrm>
            <a:off x="6180790" y="3093223"/>
            <a:ext cx="1895891" cy="738160"/>
          </a:xfrm>
          <a:prstGeom prst="chevron">
            <a:avLst>
              <a:gd name="adj" fmla="val 21782"/>
            </a:avLst>
          </a:prstGeom>
          <a:solidFill>
            <a:schemeClr val="accent2"/>
          </a:solidFill>
        </p:spPr>
        <p:txBody>
          <a:bodyPr wrap="square" lIns="0" tIns="0" rIns="0" bIns="0" rtlCol="0" anchor="ctr">
            <a:noAutofit/>
          </a:bodyPr>
          <a:lstStyle>
            <a:defPPr>
              <a:defRPr lang="en-US"/>
            </a:defPPr>
            <a:lvl1pPr algn="ctr">
              <a:defRPr sz="1600" b="1" spc="-20">
                <a:solidFill>
                  <a:srgbClr val="FFFFFF"/>
                </a:solidFill>
              </a:defRPr>
            </a:lvl1pPr>
          </a:lstStyle>
          <a:p>
            <a:r>
              <a:rPr lang="en-US" err="1"/>
              <a:t>Prioritisation</a:t>
            </a:r>
            <a:endParaRPr lang="en-US"/>
          </a:p>
        </p:txBody>
      </p:sp>
      <p:sp>
        <p:nvSpPr>
          <p:cNvPr id="10" name="object 4">
            <a:extLst>
              <a:ext uri="{FF2B5EF4-FFF2-40B4-BE49-F238E27FC236}">
                <a16:creationId xmlns:a16="http://schemas.microsoft.com/office/drawing/2014/main" id="{075E7141-D739-D93E-61F3-BCC40E39EB91}"/>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11" name="object 4">
            <a:extLst>
              <a:ext uri="{FF2B5EF4-FFF2-40B4-BE49-F238E27FC236}">
                <a16:creationId xmlns:a16="http://schemas.microsoft.com/office/drawing/2014/main" id="{F8B93854-DD85-D6C6-F305-FDBBAF7B2E34}"/>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12" name="object 4">
            <a:extLst>
              <a:ext uri="{FF2B5EF4-FFF2-40B4-BE49-F238E27FC236}">
                <a16:creationId xmlns:a16="http://schemas.microsoft.com/office/drawing/2014/main" id="{66B4FAC6-8F33-CE13-E10D-8D17799243E5}"/>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13" name="object 4">
            <a:extLst>
              <a:ext uri="{FF2B5EF4-FFF2-40B4-BE49-F238E27FC236}">
                <a16:creationId xmlns:a16="http://schemas.microsoft.com/office/drawing/2014/main" id="{6EFB6E75-CAB9-07DE-5CCB-9BC456E25587}"/>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14" name="object 4">
            <a:extLst>
              <a:ext uri="{FF2B5EF4-FFF2-40B4-BE49-F238E27FC236}">
                <a16:creationId xmlns:a16="http://schemas.microsoft.com/office/drawing/2014/main" id="{E778F6BE-ABBB-4A62-7EAE-BE290AD202E5}"/>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15" name="object 4">
            <a:extLst>
              <a:ext uri="{FF2B5EF4-FFF2-40B4-BE49-F238E27FC236}">
                <a16:creationId xmlns:a16="http://schemas.microsoft.com/office/drawing/2014/main" id="{75B83575-E318-0016-0CFB-C91F8D11B25A}"/>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16" name="TextBox 15">
            <a:extLst>
              <a:ext uri="{FF2B5EF4-FFF2-40B4-BE49-F238E27FC236}">
                <a16:creationId xmlns:a16="http://schemas.microsoft.com/office/drawing/2014/main" id="{48316D05-0E49-3B49-2944-278CD6A49473}"/>
              </a:ext>
            </a:extLst>
          </p:cNvPr>
          <p:cNvSpPr txBox="1"/>
          <p:nvPr/>
        </p:nvSpPr>
        <p:spPr>
          <a:xfrm>
            <a:off x="8019349"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it-IT" sz="1600" b="1" spc="-20">
                <a:cs typeface="Arial"/>
              </a:rPr>
              <a:t>Training on HEU-EFS </a:t>
            </a:r>
          </a:p>
        </p:txBody>
      </p:sp>
      <p:sp>
        <p:nvSpPr>
          <p:cNvPr id="17" name="TextBox 16">
            <a:extLst>
              <a:ext uri="{FF2B5EF4-FFF2-40B4-BE49-F238E27FC236}">
                <a16:creationId xmlns:a16="http://schemas.microsoft.com/office/drawing/2014/main" id="{B36E9342-9855-A1D7-13E0-8D86E504A046}"/>
              </a:ext>
            </a:extLst>
          </p:cNvPr>
          <p:cNvSpPr txBox="1"/>
          <p:nvPr/>
        </p:nvSpPr>
        <p:spPr>
          <a:xfrm>
            <a:off x="9857958"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sp>
        <p:nvSpPr>
          <p:cNvPr id="18" name="Graphic 56">
            <a:extLst>
              <a:ext uri="{FF2B5EF4-FFF2-40B4-BE49-F238E27FC236}">
                <a16:creationId xmlns:a16="http://schemas.microsoft.com/office/drawing/2014/main" id="{51CD0DDA-E4AB-A381-A431-9F073F2038FA}"/>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9" name="Graphic 56">
            <a:extLst>
              <a:ext uri="{FF2B5EF4-FFF2-40B4-BE49-F238E27FC236}">
                <a16:creationId xmlns:a16="http://schemas.microsoft.com/office/drawing/2014/main" id="{3A7B6D9F-0173-7204-4D68-F562E9C01CBF}"/>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0" name="Graphic 56">
            <a:extLst>
              <a:ext uri="{FF2B5EF4-FFF2-40B4-BE49-F238E27FC236}">
                <a16:creationId xmlns:a16="http://schemas.microsoft.com/office/drawing/2014/main" id="{FEEBF367-97DB-6FF5-B0BF-3F394E244C45}"/>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1" name="Graphic 56">
            <a:extLst>
              <a:ext uri="{FF2B5EF4-FFF2-40B4-BE49-F238E27FC236}">
                <a16:creationId xmlns:a16="http://schemas.microsoft.com/office/drawing/2014/main" id="{D5BBBC2C-381B-DC83-AFB3-0FE5AFFA8B8D}"/>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2" name="Graphic 56">
            <a:extLst>
              <a:ext uri="{FF2B5EF4-FFF2-40B4-BE49-F238E27FC236}">
                <a16:creationId xmlns:a16="http://schemas.microsoft.com/office/drawing/2014/main" id="{2D48EC00-D87E-BF76-A8C3-64CB99DBE778}"/>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3" name="Graphic 56">
            <a:extLst>
              <a:ext uri="{FF2B5EF4-FFF2-40B4-BE49-F238E27FC236}">
                <a16:creationId xmlns:a16="http://schemas.microsoft.com/office/drawing/2014/main" id="{9524978E-6382-4F20-058C-89472D55864E}"/>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24" name="Graphic 23" descr="Online meeting with solid fill">
            <a:extLst>
              <a:ext uri="{FF2B5EF4-FFF2-40B4-BE49-F238E27FC236}">
                <a16:creationId xmlns:a16="http://schemas.microsoft.com/office/drawing/2014/main" id="{0D9DF47C-B91D-C1E5-C8E1-82B1B6B428D0}"/>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02" y="2423523"/>
            <a:ext cx="416030" cy="323125"/>
          </a:xfrm>
          <a:prstGeom prst="rect">
            <a:avLst/>
          </a:prstGeom>
        </p:spPr>
      </p:pic>
      <p:sp>
        <p:nvSpPr>
          <p:cNvPr id="80" name="Freeform: Shape 79">
            <a:extLst>
              <a:ext uri="{FF2B5EF4-FFF2-40B4-BE49-F238E27FC236}">
                <a16:creationId xmlns:a16="http://schemas.microsoft.com/office/drawing/2014/main" id="{2F4814F0-0B14-8B65-0277-B7F24A57B1D2}"/>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81" name="Graphic 80" descr="Vlog with solid fill">
            <a:extLst>
              <a:ext uri="{FF2B5EF4-FFF2-40B4-BE49-F238E27FC236}">
                <a16:creationId xmlns:a16="http://schemas.microsoft.com/office/drawing/2014/main" id="{9BE5397D-68EF-055B-0795-5C44B60209CB}"/>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882" y="2449020"/>
            <a:ext cx="382824" cy="272131"/>
          </a:xfrm>
          <a:prstGeom prst="rect">
            <a:avLst/>
          </a:prstGeom>
        </p:spPr>
      </p:pic>
      <p:sp>
        <p:nvSpPr>
          <p:cNvPr id="83" name="Freeform 12">
            <a:extLst>
              <a:ext uri="{FF2B5EF4-FFF2-40B4-BE49-F238E27FC236}">
                <a16:creationId xmlns:a16="http://schemas.microsoft.com/office/drawing/2014/main" id="{56210169-7FB0-D4EF-1EA7-87859BED8DD3}"/>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84" name="Graphic 83">
            <a:extLst>
              <a:ext uri="{FF2B5EF4-FFF2-40B4-BE49-F238E27FC236}">
                <a16:creationId xmlns:a16="http://schemas.microsoft.com/office/drawing/2014/main" id="{24FAAEA8-9D23-7FE5-2C70-80B578CF2B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1956" y="2409819"/>
            <a:ext cx="313558" cy="350533"/>
          </a:xfrm>
          <a:prstGeom prst="rect">
            <a:avLst/>
          </a:prstGeom>
        </p:spPr>
      </p:pic>
      <p:pic>
        <p:nvPicPr>
          <p:cNvPr id="88" name="Graphic 87">
            <a:extLst>
              <a:ext uri="{FF2B5EF4-FFF2-40B4-BE49-F238E27FC236}">
                <a16:creationId xmlns:a16="http://schemas.microsoft.com/office/drawing/2014/main" id="{EC0C2C8B-2FC7-35CE-E0E8-F69712E8B46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6" y="2423523"/>
            <a:ext cx="428214" cy="323125"/>
          </a:xfrm>
          <a:prstGeom prst="rect">
            <a:avLst/>
          </a:prstGeom>
        </p:spPr>
      </p:pic>
    </p:spTree>
    <p:extLst>
      <p:ext uri="{BB962C8B-B14F-4D97-AF65-F5344CB8AC3E}">
        <p14:creationId xmlns:p14="http://schemas.microsoft.com/office/powerpoint/2010/main" val="3622923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75C84-B9D9-D844-EB65-1A77680FA0F4}"/>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6D3FB2A5-44AB-5BF7-DE16-D8BC6A9EA5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6D3FB2A5-44AB-5BF7-DE16-D8BC6A9EA5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9" name="CasellaDiTesto 27">
            <a:extLst>
              <a:ext uri="{FF2B5EF4-FFF2-40B4-BE49-F238E27FC236}">
                <a16:creationId xmlns:a16="http://schemas.microsoft.com/office/drawing/2014/main" id="{6BBFC90C-BC5E-1C82-E344-9E14D349D3F7}"/>
              </a:ext>
            </a:extLst>
          </p:cNvPr>
          <p:cNvSpPr txBox="1"/>
          <p:nvPr/>
        </p:nvSpPr>
        <p:spPr>
          <a:xfrm>
            <a:off x="4342231"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WHO</a:t>
            </a:r>
          </a:p>
          <a:p>
            <a:pPr marL="228600" indent="-228600">
              <a:spcBef>
                <a:spcPts val="600"/>
              </a:spcBef>
              <a:buSzPct val="90000"/>
              <a:buFont typeface="Calibri" panose="020F0502020204030204" pitchFamily="34" charset="0"/>
              <a:buChar char="•"/>
            </a:pPr>
            <a:r>
              <a:rPr lang="en-US" sz="1400"/>
              <a:t>HEU-EFS website (open access format).</a:t>
            </a:r>
          </a:p>
        </p:txBody>
      </p:sp>
      <p:sp>
        <p:nvSpPr>
          <p:cNvPr id="91" name="CasellaDiTesto 28">
            <a:extLst>
              <a:ext uri="{FF2B5EF4-FFF2-40B4-BE49-F238E27FC236}">
                <a16:creationId xmlns:a16="http://schemas.microsoft.com/office/drawing/2014/main" id="{5F8E0DBA-D89C-64A6-5FE6-92BD329E414B}"/>
              </a:ext>
            </a:extLst>
          </p:cNvPr>
          <p:cNvSpPr txBox="1"/>
          <p:nvPr/>
        </p:nvSpPr>
        <p:spPr>
          <a:xfrm>
            <a:off x="8019349" y="3933264"/>
            <a:ext cx="3538587" cy="132343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WHEN</a:t>
            </a:r>
          </a:p>
          <a:p>
            <a:pPr marL="228600" indent="-228600">
              <a:spcBef>
                <a:spcPts val="600"/>
              </a:spcBef>
              <a:buSzPct val="90000"/>
              <a:buFont typeface="Calibri" panose="020F0502020204030204" pitchFamily="34" charset="0"/>
              <a:buChar char="•"/>
            </a:pPr>
            <a:r>
              <a:rPr lang="en-US" sz="1400"/>
              <a:t>After Screening Committee positive feedback.</a:t>
            </a:r>
          </a:p>
          <a:p>
            <a:pPr marL="228600" indent="-228600">
              <a:spcBef>
                <a:spcPts val="600"/>
              </a:spcBef>
              <a:buSzPct val="90000"/>
              <a:buFont typeface="Calibri" panose="020F0502020204030204" pitchFamily="34" charset="0"/>
              <a:buChar char="•"/>
            </a:pPr>
            <a:r>
              <a:rPr lang="en-US" sz="1400"/>
              <a:t>Recommended before preparation of application to NCA.</a:t>
            </a:r>
          </a:p>
        </p:txBody>
      </p:sp>
      <p:sp>
        <p:nvSpPr>
          <p:cNvPr id="5" name="Content Placeholder 4">
            <a:extLst>
              <a:ext uri="{FF2B5EF4-FFF2-40B4-BE49-F238E27FC236}">
                <a16:creationId xmlns:a16="http://schemas.microsoft.com/office/drawing/2014/main" id="{A55400A8-5C51-7BA2-A60D-3BD924F6790A}"/>
              </a:ext>
            </a:extLst>
          </p:cNvPr>
          <p:cNvSpPr>
            <a:spLocks noGrp="1"/>
          </p:cNvSpPr>
          <p:nvPr>
            <p:ph idx="10"/>
          </p:nvPr>
        </p:nvSpPr>
        <p:spPr>
          <a:xfrm>
            <a:off x="665113" y="481905"/>
            <a:ext cx="9520422" cy="599931"/>
          </a:xfrm>
        </p:spPr>
        <p:txBody>
          <a:bodyPr lIns="91440" tIns="45720" rIns="91440" bIns="45720" anchor="b"/>
          <a:lstStyle/>
          <a:p>
            <a:r>
              <a:rPr lang="en-GB"/>
              <a:t>Submission Process</a:t>
            </a:r>
            <a:br>
              <a:rPr lang="en-GB"/>
            </a:br>
            <a:r>
              <a:rPr lang="en-GB" sz="2600" b="0">
                <a:solidFill>
                  <a:schemeClr val="tx1"/>
                </a:solidFill>
                <a:latin typeface="+mn-lt"/>
              </a:rPr>
              <a:t>Step 5: Training</a:t>
            </a:r>
          </a:p>
        </p:txBody>
      </p:sp>
      <p:sp>
        <p:nvSpPr>
          <p:cNvPr id="6" name="TextBox 5">
            <a:extLst>
              <a:ext uri="{FF2B5EF4-FFF2-40B4-BE49-F238E27FC236}">
                <a16:creationId xmlns:a16="http://schemas.microsoft.com/office/drawing/2014/main" id="{6B08E790-DF69-9AF7-8C54-2DAA1F4E9C8F}"/>
              </a:ext>
            </a:extLst>
          </p:cNvPr>
          <p:cNvSpPr txBox="1"/>
          <p:nvPr/>
        </p:nvSpPr>
        <p:spPr>
          <a:xfrm>
            <a:off x="665113" y="3093223"/>
            <a:ext cx="1895891" cy="738160"/>
          </a:xfrm>
          <a:prstGeom prst="homePlate">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Expression</a:t>
            </a:r>
            <a:br>
              <a:rPr lang="en-GB"/>
            </a:br>
            <a:r>
              <a:rPr lang="en-GB"/>
              <a:t>of Interest </a:t>
            </a:r>
          </a:p>
        </p:txBody>
      </p:sp>
      <p:sp>
        <p:nvSpPr>
          <p:cNvPr id="7" name="TextBox 6">
            <a:extLst>
              <a:ext uri="{FF2B5EF4-FFF2-40B4-BE49-F238E27FC236}">
                <a16:creationId xmlns:a16="http://schemas.microsoft.com/office/drawing/2014/main" id="{D1115569-EDCE-6F5D-2328-5D301DE88781}"/>
              </a:ext>
            </a:extLst>
          </p:cNvPr>
          <p:cNvSpPr txBox="1"/>
          <p:nvPr/>
        </p:nvSpPr>
        <p:spPr>
          <a:xfrm>
            <a:off x="2503672"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Information</a:t>
            </a:r>
            <a:br>
              <a:rPr lang="en-GB"/>
            </a:br>
            <a:r>
              <a:rPr lang="en-GB"/>
              <a:t>Call</a:t>
            </a:r>
            <a:endParaRPr lang="en-US"/>
          </a:p>
        </p:txBody>
      </p:sp>
      <p:sp>
        <p:nvSpPr>
          <p:cNvPr id="8" name="TextBox 7">
            <a:extLst>
              <a:ext uri="{FF2B5EF4-FFF2-40B4-BE49-F238E27FC236}">
                <a16:creationId xmlns:a16="http://schemas.microsoft.com/office/drawing/2014/main" id="{581A5E23-D137-429D-B77B-E59C9C2A3D97}"/>
              </a:ext>
            </a:extLst>
          </p:cNvPr>
          <p:cNvSpPr txBox="1"/>
          <p:nvPr/>
        </p:nvSpPr>
        <p:spPr>
          <a:xfrm>
            <a:off x="4342231"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Online Form</a:t>
            </a:r>
          </a:p>
        </p:txBody>
      </p:sp>
      <p:sp>
        <p:nvSpPr>
          <p:cNvPr id="9" name="TextBox 8">
            <a:extLst>
              <a:ext uri="{FF2B5EF4-FFF2-40B4-BE49-F238E27FC236}">
                <a16:creationId xmlns:a16="http://schemas.microsoft.com/office/drawing/2014/main" id="{DA06720D-DF8B-4AC5-839C-8EED9CC34578}"/>
              </a:ext>
            </a:extLst>
          </p:cNvPr>
          <p:cNvSpPr txBox="1"/>
          <p:nvPr/>
        </p:nvSpPr>
        <p:spPr>
          <a:xfrm>
            <a:off x="6180790"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US" err="1"/>
              <a:t>Prioritisation</a:t>
            </a:r>
            <a:endParaRPr lang="en-US"/>
          </a:p>
        </p:txBody>
      </p:sp>
      <p:sp>
        <p:nvSpPr>
          <p:cNvPr id="10" name="object 4">
            <a:extLst>
              <a:ext uri="{FF2B5EF4-FFF2-40B4-BE49-F238E27FC236}">
                <a16:creationId xmlns:a16="http://schemas.microsoft.com/office/drawing/2014/main" id="{AEA59E22-16C8-AF46-8E99-A672852DE361}"/>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11" name="object 4">
            <a:extLst>
              <a:ext uri="{FF2B5EF4-FFF2-40B4-BE49-F238E27FC236}">
                <a16:creationId xmlns:a16="http://schemas.microsoft.com/office/drawing/2014/main" id="{DE9F8CB9-6251-36F4-0856-E9B10E7C45A9}"/>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12" name="object 4">
            <a:extLst>
              <a:ext uri="{FF2B5EF4-FFF2-40B4-BE49-F238E27FC236}">
                <a16:creationId xmlns:a16="http://schemas.microsoft.com/office/drawing/2014/main" id="{01D689A9-5E8E-B989-3210-6E18A8C80D57}"/>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13" name="object 4">
            <a:extLst>
              <a:ext uri="{FF2B5EF4-FFF2-40B4-BE49-F238E27FC236}">
                <a16:creationId xmlns:a16="http://schemas.microsoft.com/office/drawing/2014/main" id="{C7EDBA8F-4DFF-0D91-9A87-2F74A40FB57C}"/>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14" name="object 4">
            <a:extLst>
              <a:ext uri="{FF2B5EF4-FFF2-40B4-BE49-F238E27FC236}">
                <a16:creationId xmlns:a16="http://schemas.microsoft.com/office/drawing/2014/main" id="{B1EDE089-881A-A34A-E2D1-D22C5550F274}"/>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15" name="object 4">
            <a:extLst>
              <a:ext uri="{FF2B5EF4-FFF2-40B4-BE49-F238E27FC236}">
                <a16:creationId xmlns:a16="http://schemas.microsoft.com/office/drawing/2014/main" id="{367A3DFC-7A4F-29C0-D66A-48AA79A85ECC}"/>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16" name="TextBox 15">
            <a:extLst>
              <a:ext uri="{FF2B5EF4-FFF2-40B4-BE49-F238E27FC236}">
                <a16:creationId xmlns:a16="http://schemas.microsoft.com/office/drawing/2014/main" id="{E8CC5C79-9D59-E4F0-07FE-68BF35ECAC66}"/>
              </a:ext>
            </a:extLst>
          </p:cNvPr>
          <p:cNvSpPr txBox="1"/>
          <p:nvPr/>
        </p:nvSpPr>
        <p:spPr>
          <a:xfrm>
            <a:off x="8019349" y="3093223"/>
            <a:ext cx="1895891" cy="738160"/>
          </a:xfrm>
          <a:prstGeom prst="chevron">
            <a:avLst>
              <a:gd name="adj" fmla="val 21782"/>
            </a:avLst>
          </a:prstGeom>
          <a:solidFill>
            <a:schemeClr val="accent2"/>
          </a:solidFill>
        </p:spPr>
        <p:txBody>
          <a:bodyPr wrap="square" lIns="0" tIns="0" rIns="0" bIns="0" rtlCol="0" anchor="ctr">
            <a:noAutofit/>
          </a:bodyPr>
          <a:lstStyle>
            <a:defPPr>
              <a:defRPr lang="en-US"/>
            </a:defPPr>
            <a:lvl1pPr algn="ctr">
              <a:defRPr sz="1600" b="1" spc="-20">
                <a:solidFill>
                  <a:srgbClr val="FFFFFF"/>
                </a:solidFill>
              </a:defRPr>
            </a:lvl1pPr>
          </a:lstStyle>
          <a:p>
            <a:r>
              <a:rPr lang="it-IT"/>
              <a:t>Training on HEU-EFS </a:t>
            </a:r>
          </a:p>
        </p:txBody>
      </p:sp>
      <p:sp>
        <p:nvSpPr>
          <p:cNvPr id="17" name="TextBox 16">
            <a:extLst>
              <a:ext uri="{FF2B5EF4-FFF2-40B4-BE49-F238E27FC236}">
                <a16:creationId xmlns:a16="http://schemas.microsoft.com/office/drawing/2014/main" id="{54EB7580-B8B9-8D0B-D6E0-F7F0B9ACCFB6}"/>
              </a:ext>
            </a:extLst>
          </p:cNvPr>
          <p:cNvSpPr txBox="1"/>
          <p:nvPr/>
        </p:nvSpPr>
        <p:spPr>
          <a:xfrm>
            <a:off x="9857958"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p>
            <a:pPr algn="ctr"/>
            <a:r>
              <a:rPr lang="en-US" sz="1600" b="1" spc="-20"/>
              <a:t>Application</a:t>
            </a:r>
            <a:br>
              <a:rPr lang="en-US" sz="1600" b="1" spc="-20"/>
            </a:br>
            <a:r>
              <a:rPr lang="en-US" sz="1600" b="1" spc="-20"/>
              <a:t>to NCA</a:t>
            </a:r>
          </a:p>
        </p:txBody>
      </p:sp>
      <p:sp>
        <p:nvSpPr>
          <p:cNvPr id="18" name="Graphic 56">
            <a:extLst>
              <a:ext uri="{FF2B5EF4-FFF2-40B4-BE49-F238E27FC236}">
                <a16:creationId xmlns:a16="http://schemas.microsoft.com/office/drawing/2014/main" id="{CE9B673F-52C1-BC20-11C4-DE6CF95DE647}"/>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9" name="Graphic 56">
            <a:extLst>
              <a:ext uri="{FF2B5EF4-FFF2-40B4-BE49-F238E27FC236}">
                <a16:creationId xmlns:a16="http://schemas.microsoft.com/office/drawing/2014/main" id="{5BD33E83-4454-DA0D-3CA8-CD3CF7E57759}"/>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0" name="Graphic 56">
            <a:extLst>
              <a:ext uri="{FF2B5EF4-FFF2-40B4-BE49-F238E27FC236}">
                <a16:creationId xmlns:a16="http://schemas.microsoft.com/office/drawing/2014/main" id="{1A28F23D-DF46-A2C5-EA3A-13F220D1CC2E}"/>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1" name="Graphic 56">
            <a:extLst>
              <a:ext uri="{FF2B5EF4-FFF2-40B4-BE49-F238E27FC236}">
                <a16:creationId xmlns:a16="http://schemas.microsoft.com/office/drawing/2014/main" id="{52D95476-72DE-5B5B-34C1-00FD01F537CB}"/>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2" name="Graphic 56">
            <a:extLst>
              <a:ext uri="{FF2B5EF4-FFF2-40B4-BE49-F238E27FC236}">
                <a16:creationId xmlns:a16="http://schemas.microsoft.com/office/drawing/2014/main" id="{A7927896-B325-0585-235D-D66A0660BE80}"/>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3" name="Graphic 56">
            <a:extLst>
              <a:ext uri="{FF2B5EF4-FFF2-40B4-BE49-F238E27FC236}">
                <a16:creationId xmlns:a16="http://schemas.microsoft.com/office/drawing/2014/main" id="{9E1D0100-F9A4-2354-3ECE-615E538A5E9A}"/>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24" name="Graphic 23" descr="Online meeting with solid fill">
            <a:extLst>
              <a:ext uri="{FF2B5EF4-FFF2-40B4-BE49-F238E27FC236}">
                <a16:creationId xmlns:a16="http://schemas.microsoft.com/office/drawing/2014/main" id="{255647A6-5910-F6A6-7281-D3D4A02CCF60}"/>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02" y="2423523"/>
            <a:ext cx="416030" cy="323125"/>
          </a:xfrm>
          <a:prstGeom prst="rect">
            <a:avLst/>
          </a:prstGeom>
        </p:spPr>
      </p:pic>
      <p:sp>
        <p:nvSpPr>
          <p:cNvPr id="80" name="Freeform: Shape 79">
            <a:extLst>
              <a:ext uri="{FF2B5EF4-FFF2-40B4-BE49-F238E27FC236}">
                <a16:creationId xmlns:a16="http://schemas.microsoft.com/office/drawing/2014/main" id="{230F077C-EB4D-E044-09CC-4AB91681ED85}"/>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81" name="Graphic 80" descr="Vlog with solid fill">
            <a:extLst>
              <a:ext uri="{FF2B5EF4-FFF2-40B4-BE49-F238E27FC236}">
                <a16:creationId xmlns:a16="http://schemas.microsoft.com/office/drawing/2014/main" id="{92DD14AB-DFAA-2D6A-8849-37D75B84B7AE}"/>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882" y="2449020"/>
            <a:ext cx="382824" cy="272131"/>
          </a:xfrm>
          <a:prstGeom prst="rect">
            <a:avLst/>
          </a:prstGeom>
        </p:spPr>
      </p:pic>
      <p:sp>
        <p:nvSpPr>
          <p:cNvPr id="83" name="Freeform 12">
            <a:extLst>
              <a:ext uri="{FF2B5EF4-FFF2-40B4-BE49-F238E27FC236}">
                <a16:creationId xmlns:a16="http://schemas.microsoft.com/office/drawing/2014/main" id="{93F9FC2E-F1D3-379A-4D6A-8AED4A52594B}"/>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84" name="Graphic 83">
            <a:extLst>
              <a:ext uri="{FF2B5EF4-FFF2-40B4-BE49-F238E27FC236}">
                <a16:creationId xmlns:a16="http://schemas.microsoft.com/office/drawing/2014/main" id="{90E28764-E80D-7793-34B9-1F4B5BA798D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1956" y="2409819"/>
            <a:ext cx="313558" cy="350533"/>
          </a:xfrm>
          <a:prstGeom prst="rect">
            <a:avLst/>
          </a:prstGeom>
        </p:spPr>
      </p:pic>
      <p:pic>
        <p:nvPicPr>
          <p:cNvPr id="88" name="Graphic 87">
            <a:extLst>
              <a:ext uri="{FF2B5EF4-FFF2-40B4-BE49-F238E27FC236}">
                <a16:creationId xmlns:a16="http://schemas.microsoft.com/office/drawing/2014/main" id="{777581AF-075A-2660-323B-C195F058FCD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6" y="2423523"/>
            <a:ext cx="428214" cy="323125"/>
          </a:xfrm>
          <a:prstGeom prst="rect">
            <a:avLst/>
          </a:prstGeom>
        </p:spPr>
      </p:pic>
      <p:sp>
        <p:nvSpPr>
          <p:cNvPr id="90" name="CasellaDiTesto 26">
            <a:extLst>
              <a:ext uri="{FF2B5EF4-FFF2-40B4-BE49-F238E27FC236}">
                <a16:creationId xmlns:a16="http://schemas.microsoft.com/office/drawing/2014/main" id="{F88537FD-5F6F-0A57-1494-34018F2234F8}"/>
              </a:ext>
            </a:extLst>
          </p:cNvPr>
          <p:cNvSpPr txBox="1"/>
          <p:nvPr/>
        </p:nvSpPr>
        <p:spPr>
          <a:xfrm>
            <a:off x="665112" y="3933264"/>
            <a:ext cx="3538587" cy="2046714"/>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GB" sz="1400"/>
              <a:t>Get detailed online training on HEU-EFS guidance.</a:t>
            </a:r>
          </a:p>
        </p:txBody>
      </p:sp>
    </p:spTree>
    <p:extLst>
      <p:ext uri="{BB962C8B-B14F-4D97-AF65-F5344CB8AC3E}">
        <p14:creationId xmlns:p14="http://schemas.microsoft.com/office/powerpoint/2010/main" val="163190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2D0C3-26BE-82F4-4B24-D4B456C68B64}"/>
            </a:ext>
          </a:extLst>
        </p:cNvPr>
        <p:cNvGrpSpPr/>
        <p:nvPr/>
      </p:nvGrpSpPr>
      <p:grpSpPr>
        <a:xfrm>
          <a:off x="0" y="0"/>
          <a:ext cx="0" cy="0"/>
          <a:chOff x="0" y="0"/>
          <a:chExt cx="0" cy="0"/>
        </a:xfrm>
      </p:grpSpPr>
      <p:graphicFrame>
        <p:nvGraphicFramePr>
          <p:cNvPr id="68" name="think-cell data - do not delete" hidden="1">
            <a:extLst>
              <a:ext uri="{FF2B5EF4-FFF2-40B4-BE49-F238E27FC236}">
                <a16:creationId xmlns:a16="http://schemas.microsoft.com/office/drawing/2014/main" id="{28CD20E8-E87A-73F0-1CD4-D963494CBF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8" name="think-cell data - do not delete" hidden="1">
                        <a:extLst>
                          <a:ext uri="{FF2B5EF4-FFF2-40B4-BE49-F238E27FC236}">
                            <a16:creationId xmlns:a16="http://schemas.microsoft.com/office/drawing/2014/main" id="{28CD20E8-E87A-73F0-1CD4-D963494CBF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E6B0ED55-9D78-D5BA-9082-13BEA9C3422E}"/>
              </a:ext>
            </a:extLst>
          </p:cNvPr>
          <p:cNvSpPr>
            <a:spLocks noGrp="1"/>
          </p:cNvSpPr>
          <p:nvPr>
            <p:ph idx="10"/>
          </p:nvPr>
        </p:nvSpPr>
        <p:spPr>
          <a:xfrm>
            <a:off x="665113" y="481905"/>
            <a:ext cx="9520422" cy="599931"/>
          </a:xfrm>
        </p:spPr>
        <p:txBody>
          <a:bodyPr anchor="b"/>
          <a:lstStyle/>
          <a:p>
            <a:r>
              <a:rPr lang="en-GB"/>
              <a:t>Submission Process</a:t>
            </a:r>
            <a:br>
              <a:rPr lang="en-GB"/>
            </a:br>
            <a:r>
              <a:rPr lang="en-GB" sz="2600" b="0">
                <a:solidFill>
                  <a:schemeClr val="tx1"/>
                </a:solidFill>
                <a:latin typeface="+mn-lt"/>
              </a:rPr>
              <a:t>Key Process Steps</a:t>
            </a:r>
          </a:p>
        </p:txBody>
      </p:sp>
      <p:sp>
        <p:nvSpPr>
          <p:cNvPr id="26" name="CasellaDiTesto 26">
            <a:extLst>
              <a:ext uri="{FF2B5EF4-FFF2-40B4-BE49-F238E27FC236}">
                <a16:creationId xmlns:a16="http://schemas.microsoft.com/office/drawing/2014/main" id="{EC309E71-9D54-B6A5-BB21-0D389499ECAF}"/>
              </a:ext>
            </a:extLst>
          </p:cNvPr>
          <p:cNvSpPr txBox="1"/>
          <p:nvPr/>
        </p:nvSpPr>
        <p:spPr>
          <a:xfrm>
            <a:off x="665113" y="3933265"/>
            <a:ext cx="3538587" cy="91562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AIM</a:t>
            </a:r>
          </a:p>
          <a:p>
            <a:pPr marL="228600" indent="-228600">
              <a:spcBef>
                <a:spcPts val="600"/>
              </a:spcBef>
              <a:buSzPct val="90000"/>
              <a:buFont typeface="Calibri" panose="020F0502020204030204" pitchFamily="34" charset="0"/>
              <a:buChar char="•"/>
            </a:pPr>
            <a:r>
              <a:rPr lang="en-US" sz="1400"/>
              <a:t>Start and execute the pilot.</a:t>
            </a:r>
          </a:p>
        </p:txBody>
      </p:sp>
      <p:sp>
        <p:nvSpPr>
          <p:cNvPr id="27" name="CasellaDiTesto 27">
            <a:extLst>
              <a:ext uri="{FF2B5EF4-FFF2-40B4-BE49-F238E27FC236}">
                <a16:creationId xmlns:a16="http://schemas.microsoft.com/office/drawing/2014/main" id="{BA8923EF-B6BC-EF82-E211-04D68798A89A}"/>
              </a:ext>
            </a:extLst>
          </p:cNvPr>
          <p:cNvSpPr txBox="1"/>
          <p:nvPr/>
        </p:nvSpPr>
        <p:spPr>
          <a:xfrm>
            <a:off x="4342232" y="3938312"/>
            <a:ext cx="3538587" cy="91562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tIns="45720" rIns="0" bIns="45720" rtlCol="0" anchor="t">
            <a:noAutofit/>
          </a:bodyPr>
          <a:lstStyle/>
          <a:p>
            <a:pPr marL="228600" indent="-228600">
              <a:spcBef>
                <a:spcPts val="600"/>
              </a:spcBef>
            </a:pPr>
            <a:r>
              <a:rPr lang="it-IT" sz="1600" b="1">
                <a:solidFill>
                  <a:schemeClr val="accent2"/>
                </a:solidFill>
              </a:rPr>
              <a:t>HOW</a:t>
            </a:r>
          </a:p>
          <a:p>
            <a:pPr marL="228600" indent="-228600">
              <a:spcBef>
                <a:spcPts val="600"/>
              </a:spcBef>
              <a:buSzPct val="90000"/>
              <a:buFont typeface="Calibri" panose="020F0502020204030204" pitchFamily="34" charset="0"/>
              <a:buChar char="•"/>
            </a:pPr>
            <a:r>
              <a:rPr lang="en-US" sz="1400"/>
              <a:t>Applicants submit first communication (contact point) to NCA.</a:t>
            </a:r>
          </a:p>
        </p:txBody>
      </p:sp>
      <p:sp>
        <p:nvSpPr>
          <p:cNvPr id="28" name="CasellaDiTesto 28">
            <a:extLst>
              <a:ext uri="{FF2B5EF4-FFF2-40B4-BE49-F238E27FC236}">
                <a16:creationId xmlns:a16="http://schemas.microsoft.com/office/drawing/2014/main" id="{208D8989-7CE0-4705-C005-F486D9B95502}"/>
              </a:ext>
            </a:extLst>
          </p:cNvPr>
          <p:cNvSpPr txBox="1"/>
          <p:nvPr/>
        </p:nvSpPr>
        <p:spPr>
          <a:xfrm>
            <a:off x="8019350" y="3933264"/>
            <a:ext cx="3538587" cy="915629"/>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TARGET SUBMISSION DEADLINE</a:t>
            </a:r>
          </a:p>
          <a:p>
            <a:pPr marL="228600" indent="-228600">
              <a:spcBef>
                <a:spcPts val="600"/>
              </a:spcBef>
              <a:buSzPct val="90000"/>
              <a:buFont typeface="Calibri" panose="020F0502020204030204" pitchFamily="34" charset="0"/>
              <a:buChar char="•"/>
            </a:pPr>
            <a:r>
              <a:rPr lang="en-US" sz="1400"/>
              <a:t>30 November 2026.</a:t>
            </a:r>
          </a:p>
        </p:txBody>
      </p:sp>
      <p:sp>
        <p:nvSpPr>
          <p:cNvPr id="93" name="CasellaDiTesto 26">
            <a:extLst>
              <a:ext uri="{FF2B5EF4-FFF2-40B4-BE49-F238E27FC236}">
                <a16:creationId xmlns:a16="http://schemas.microsoft.com/office/drawing/2014/main" id="{8615B9BF-A8E7-8708-03FE-A871FC732FFC}"/>
              </a:ext>
            </a:extLst>
          </p:cNvPr>
          <p:cNvSpPr txBox="1"/>
          <p:nvPr/>
        </p:nvSpPr>
        <p:spPr>
          <a:xfrm>
            <a:off x="665113" y="5038166"/>
            <a:ext cx="10883077" cy="730176"/>
          </a:xfrm>
          <a:prstGeom prst="rect">
            <a:avLst/>
          </a:prstGeom>
          <a:solidFill>
            <a:schemeClr val="bg1"/>
          </a:solidFill>
          <a:ln w="19050">
            <a:noFill/>
          </a:ln>
          <a:extLst>
            <a:ext uri="{91240B29-F687-4F45-9708-019B960494DF}">
              <a14:hiddenLine xmlns:a14="http://schemas.microsoft.com/office/drawing/2010/main" w="19050">
                <a:solidFill>
                  <a:schemeClr val="accent2"/>
                </a:solidFill>
              </a14:hiddenLine>
            </a:ext>
          </a:extLst>
        </p:spPr>
        <p:txBody>
          <a:bodyPr wrap="square" lIns="0" rIns="0" rtlCol="0">
            <a:noAutofit/>
          </a:bodyPr>
          <a:lstStyle/>
          <a:p>
            <a:pPr marL="228600" indent="-228600">
              <a:spcBef>
                <a:spcPts val="600"/>
              </a:spcBef>
            </a:pPr>
            <a:r>
              <a:rPr lang="it-IT" sz="1600" b="1">
                <a:solidFill>
                  <a:schemeClr val="accent2"/>
                </a:solidFill>
              </a:rPr>
              <a:t>NOTE</a:t>
            </a:r>
          </a:p>
          <a:p>
            <a:pPr>
              <a:spcBef>
                <a:spcPts val="600"/>
              </a:spcBef>
              <a:buSzPct val="90000"/>
            </a:pPr>
            <a:r>
              <a:rPr lang="en-US" sz="1400"/>
              <a:t>Applicants should finance their own studies: no public funding will be available from IHI or from the HEU-EFS consortium.</a:t>
            </a:r>
          </a:p>
        </p:txBody>
      </p:sp>
      <p:sp>
        <p:nvSpPr>
          <p:cNvPr id="6" name="TextBox 5">
            <a:extLst>
              <a:ext uri="{FF2B5EF4-FFF2-40B4-BE49-F238E27FC236}">
                <a16:creationId xmlns:a16="http://schemas.microsoft.com/office/drawing/2014/main" id="{A4EA0843-28B4-8129-2BE8-DA58D1A76C78}"/>
              </a:ext>
            </a:extLst>
          </p:cNvPr>
          <p:cNvSpPr txBox="1"/>
          <p:nvPr/>
        </p:nvSpPr>
        <p:spPr>
          <a:xfrm>
            <a:off x="665113" y="3093223"/>
            <a:ext cx="1895891" cy="738160"/>
          </a:xfrm>
          <a:prstGeom prst="homePlate">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Expression</a:t>
            </a:r>
            <a:br>
              <a:rPr lang="en-GB"/>
            </a:br>
            <a:r>
              <a:rPr lang="en-GB"/>
              <a:t>of Interest </a:t>
            </a:r>
          </a:p>
        </p:txBody>
      </p:sp>
      <p:sp>
        <p:nvSpPr>
          <p:cNvPr id="7" name="TextBox 6">
            <a:extLst>
              <a:ext uri="{FF2B5EF4-FFF2-40B4-BE49-F238E27FC236}">
                <a16:creationId xmlns:a16="http://schemas.microsoft.com/office/drawing/2014/main" id="{7217297B-B609-76A4-FA98-0F640DEC578F}"/>
              </a:ext>
            </a:extLst>
          </p:cNvPr>
          <p:cNvSpPr txBox="1"/>
          <p:nvPr/>
        </p:nvSpPr>
        <p:spPr>
          <a:xfrm>
            <a:off x="2503672"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Information</a:t>
            </a:r>
            <a:br>
              <a:rPr lang="en-GB"/>
            </a:br>
            <a:r>
              <a:rPr lang="en-GB"/>
              <a:t>Call</a:t>
            </a:r>
            <a:endParaRPr lang="en-US"/>
          </a:p>
        </p:txBody>
      </p:sp>
      <p:sp>
        <p:nvSpPr>
          <p:cNvPr id="8" name="TextBox 7">
            <a:extLst>
              <a:ext uri="{FF2B5EF4-FFF2-40B4-BE49-F238E27FC236}">
                <a16:creationId xmlns:a16="http://schemas.microsoft.com/office/drawing/2014/main" id="{BA7FBA91-3419-823B-F749-6EDD633B10A0}"/>
              </a:ext>
            </a:extLst>
          </p:cNvPr>
          <p:cNvSpPr txBox="1"/>
          <p:nvPr/>
        </p:nvSpPr>
        <p:spPr>
          <a:xfrm>
            <a:off x="4342231"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GB"/>
              <a:t>Online Form</a:t>
            </a:r>
          </a:p>
        </p:txBody>
      </p:sp>
      <p:sp>
        <p:nvSpPr>
          <p:cNvPr id="9" name="TextBox 8">
            <a:extLst>
              <a:ext uri="{FF2B5EF4-FFF2-40B4-BE49-F238E27FC236}">
                <a16:creationId xmlns:a16="http://schemas.microsoft.com/office/drawing/2014/main" id="{1A2E54AE-5A10-427E-D6C2-7783F1803D1D}"/>
              </a:ext>
            </a:extLst>
          </p:cNvPr>
          <p:cNvSpPr txBox="1"/>
          <p:nvPr/>
        </p:nvSpPr>
        <p:spPr>
          <a:xfrm>
            <a:off x="6180790"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en-US" err="1"/>
              <a:t>Prioritisation</a:t>
            </a:r>
            <a:endParaRPr lang="en-US"/>
          </a:p>
        </p:txBody>
      </p:sp>
      <p:sp>
        <p:nvSpPr>
          <p:cNvPr id="10" name="object 4">
            <a:extLst>
              <a:ext uri="{FF2B5EF4-FFF2-40B4-BE49-F238E27FC236}">
                <a16:creationId xmlns:a16="http://schemas.microsoft.com/office/drawing/2014/main" id="{6CB002B5-F5D7-C68D-212C-CBB2D5605A37}"/>
              </a:ext>
            </a:extLst>
          </p:cNvPr>
          <p:cNvSpPr txBox="1"/>
          <p:nvPr/>
        </p:nvSpPr>
        <p:spPr>
          <a:xfrm>
            <a:off x="1390563" y="1772026"/>
            <a:ext cx="445088" cy="295974"/>
          </a:xfrm>
          <a:prstGeom prst="rect">
            <a:avLst/>
          </a:prstGeom>
          <a:noFill/>
          <a:ln>
            <a:noFill/>
          </a:ln>
          <a:extLst>
            <a:ext uri="{909E8E84-426E-40DD-AFC4-6F175D3DCCD1}">
              <a14:hiddenFill xmlns:a14="http://schemas.microsoft.com/office/drawing/2010/main">
                <a:gradFill>
                  <a:gsLst>
                    <a:gs pos="0">
                      <a:schemeClr val="accent2"/>
                    </a:gs>
                    <a:gs pos="97000">
                      <a:schemeClr val="accent1"/>
                    </a:gs>
                  </a:gsLst>
                  <a:lin ang="0" scaled="1"/>
                </a:gradFill>
              </a14:hiddenFill>
            </a:ext>
          </a:extLst>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1</a:t>
            </a:r>
          </a:p>
        </p:txBody>
      </p:sp>
      <p:sp>
        <p:nvSpPr>
          <p:cNvPr id="11" name="object 4">
            <a:extLst>
              <a:ext uri="{FF2B5EF4-FFF2-40B4-BE49-F238E27FC236}">
                <a16:creationId xmlns:a16="http://schemas.microsoft.com/office/drawing/2014/main" id="{3AE56BFC-6D4C-FFF3-F4B1-A501F993F750}"/>
              </a:ext>
            </a:extLst>
          </p:cNvPr>
          <p:cNvSpPr txBox="1"/>
          <p:nvPr/>
        </p:nvSpPr>
        <p:spPr>
          <a:xfrm>
            <a:off x="5067681"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3 </a:t>
            </a:r>
            <a:endParaRPr lang="en-US" sz="2800">
              <a:solidFill>
                <a:schemeClr val="accent1"/>
              </a:solidFill>
            </a:endParaRPr>
          </a:p>
        </p:txBody>
      </p:sp>
      <p:sp>
        <p:nvSpPr>
          <p:cNvPr id="12" name="object 4">
            <a:extLst>
              <a:ext uri="{FF2B5EF4-FFF2-40B4-BE49-F238E27FC236}">
                <a16:creationId xmlns:a16="http://schemas.microsoft.com/office/drawing/2014/main" id="{D182B2AD-E486-046B-129F-DD662878D1E2}"/>
              </a:ext>
            </a:extLst>
          </p:cNvPr>
          <p:cNvSpPr txBox="1"/>
          <p:nvPr/>
        </p:nvSpPr>
        <p:spPr>
          <a:xfrm>
            <a:off x="3229122" y="1772026"/>
            <a:ext cx="445088" cy="295974"/>
          </a:xfrm>
          <a:prstGeom prst="rect">
            <a:avLst/>
          </a:prstGeom>
          <a:noFill/>
          <a:ln>
            <a:noFill/>
          </a:ln>
        </p:spPr>
        <p:txBody>
          <a:bodyPr vert="horz" wrap="square" lIns="0" tIns="45720" rIns="0" bIns="45720" rtlCol="0" anchor="ctr">
            <a:noAutofit/>
          </a:bodyPr>
          <a:lstStyle/>
          <a:p>
            <a:pPr marL="12700" marR="5080" indent="-2540" algn="ctr">
              <a:lnSpc>
                <a:spcPct val="114000"/>
              </a:lnSpc>
            </a:pPr>
            <a:r>
              <a:rPr lang="en-GB" sz="2000" b="1" spc="-20">
                <a:solidFill>
                  <a:schemeClr val="accent1"/>
                </a:solidFill>
                <a:cs typeface="Arial"/>
              </a:rPr>
              <a:t>2</a:t>
            </a:r>
          </a:p>
        </p:txBody>
      </p:sp>
      <p:sp>
        <p:nvSpPr>
          <p:cNvPr id="13" name="object 4">
            <a:extLst>
              <a:ext uri="{FF2B5EF4-FFF2-40B4-BE49-F238E27FC236}">
                <a16:creationId xmlns:a16="http://schemas.microsoft.com/office/drawing/2014/main" id="{0E4BAE7D-6520-3D2B-01E1-FF8215EC1B3A}"/>
              </a:ext>
            </a:extLst>
          </p:cNvPr>
          <p:cNvSpPr txBox="1"/>
          <p:nvPr/>
        </p:nvSpPr>
        <p:spPr>
          <a:xfrm>
            <a:off x="6906240"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4 </a:t>
            </a:r>
            <a:endParaRPr lang="en-US" sz="2800">
              <a:solidFill>
                <a:schemeClr val="accent1"/>
              </a:solidFill>
            </a:endParaRPr>
          </a:p>
        </p:txBody>
      </p:sp>
      <p:sp>
        <p:nvSpPr>
          <p:cNvPr id="14" name="object 4">
            <a:extLst>
              <a:ext uri="{FF2B5EF4-FFF2-40B4-BE49-F238E27FC236}">
                <a16:creationId xmlns:a16="http://schemas.microsoft.com/office/drawing/2014/main" id="{061F4F06-0985-C96E-2617-3150B6A48256}"/>
              </a:ext>
            </a:extLst>
          </p:cNvPr>
          <p:cNvSpPr txBox="1"/>
          <p:nvPr/>
        </p:nvSpPr>
        <p:spPr>
          <a:xfrm>
            <a:off x="874479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5</a:t>
            </a:r>
            <a:endParaRPr lang="en-US" sz="2800">
              <a:solidFill>
                <a:schemeClr val="accent1"/>
              </a:solidFill>
            </a:endParaRPr>
          </a:p>
        </p:txBody>
      </p:sp>
      <p:sp>
        <p:nvSpPr>
          <p:cNvPr id="15" name="object 4">
            <a:extLst>
              <a:ext uri="{FF2B5EF4-FFF2-40B4-BE49-F238E27FC236}">
                <a16:creationId xmlns:a16="http://schemas.microsoft.com/office/drawing/2014/main" id="{76A6DC8D-E095-9EE2-9798-D322B93B20BE}"/>
              </a:ext>
            </a:extLst>
          </p:cNvPr>
          <p:cNvSpPr txBox="1"/>
          <p:nvPr/>
        </p:nvSpPr>
        <p:spPr>
          <a:xfrm>
            <a:off x="10583359" y="1779463"/>
            <a:ext cx="445088" cy="281100"/>
          </a:xfrm>
          <a:prstGeom prst="rect">
            <a:avLst/>
          </a:prstGeom>
          <a:noFill/>
          <a:ln>
            <a:noFill/>
          </a:ln>
        </p:spPr>
        <p:txBody>
          <a:bodyPr vert="horz" wrap="square" lIns="0" tIns="45720" rIns="0" bIns="45720" rtlCol="0" anchor="ctr">
            <a:noAutofit/>
          </a:bodyPr>
          <a:lstStyle/>
          <a:p>
            <a:pPr marL="12700" marR="5080" indent="-2540" algn="ctr">
              <a:lnSpc>
                <a:spcPct val="113999"/>
              </a:lnSpc>
            </a:pPr>
            <a:r>
              <a:rPr lang="en-GB" sz="2000" b="1" spc="-20">
                <a:solidFill>
                  <a:schemeClr val="accent1"/>
                </a:solidFill>
                <a:cs typeface="Arial"/>
              </a:rPr>
              <a:t>6</a:t>
            </a:r>
            <a:endParaRPr lang="en-US" sz="2800">
              <a:solidFill>
                <a:schemeClr val="accent1"/>
              </a:solidFill>
            </a:endParaRPr>
          </a:p>
        </p:txBody>
      </p:sp>
      <p:sp>
        <p:nvSpPr>
          <p:cNvPr id="16" name="TextBox 15">
            <a:extLst>
              <a:ext uri="{FF2B5EF4-FFF2-40B4-BE49-F238E27FC236}">
                <a16:creationId xmlns:a16="http://schemas.microsoft.com/office/drawing/2014/main" id="{2C6AF093-6867-C981-50E9-CA7A46FC8FCE}"/>
              </a:ext>
            </a:extLst>
          </p:cNvPr>
          <p:cNvSpPr txBox="1"/>
          <p:nvPr/>
        </p:nvSpPr>
        <p:spPr>
          <a:xfrm>
            <a:off x="8019349" y="3093223"/>
            <a:ext cx="1895891" cy="738160"/>
          </a:xfrm>
          <a:prstGeom prst="chevron">
            <a:avLst>
              <a:gd name="adj" fmla="val 21782"/>
            </a:avLst>
          </a:prstGeom>
          <a:solidFill>
            <a:schemeClr val="bg1">
              <a:lumMod val="95000"/>
            </a:schemeClr>
          </a:solidFill>
        </p:spPr>
        <p:txBody>
          <a:bodyPr wrap="square" lIns="0" tIns="0" rIns="0" bIns="0" rtlCol="0" anchor="ctr">
            <a:noAutofit/>
          </a:bodyPr>
          <a:lstStyle>
            <a:defPPr>
              <a:defRPr lang="en-US"/>
            </a:defPPr>
            <a:lvl1pPr algn="ctr">
              <a:defRPr sz="1600" b="1" spc="-20">
                <a:cs typeface="Arial"/>
              </a:defRPr>
            </a:lvl1pPr>
          </a:lstStyle>
          <a:p>
            <a:r>
              <a:rPr lang="it-IT"/>
              <a:t>Training on HEU-EFS </a:t>
            </a:r>
          </a:p>
        </p:txBody>
      </p:sp>
      <p:sp>
        <p:nvSpPr>
          <p:cNvPr id="17" name="TextBox 16">
            <a:extLst>
              <a:ext uri="{FF2B5EF4-FFF2-40B4-BE49-F238E27FC236}">
                <a16:creationId xmlns:a16="http://schemas.microsoft.com/office/drawing/2014/main" id="{EC662DBD-1D68-2FA6-2CE1-D1680BAE22B6}"/>
              </a:ext>
            </a:extLst>
          </p:cNvPr>
          <p:cNvSpPr txBox="1"/>
          <p:nvPr/>
        </p:nvSpPr>
        <p:spPr>
          <a:xfrm>
            <a:off x="9857958" y="3093223"/>
            <a:ext cx="1895891" cy="738160"/>
          </a:xfrm>
          <a:prstGeom prst="chevron">
            <a:avLst>
              <a:gd name="adj" fmla="val 21782"/>
            </a:avLst>
          </a:prstGeom>
          <a:solidFill>
            <a:schemeClr val="accent2"/>
          </a:solidFill>
        </p:spPr>
        <p:txBody>
          <a:bodyPr wrap="square" lIns="0" tIns="0" rIns="0" bIns="0" rtlCol="0" anchor="ctr">
            <a:noAutofit/>
          </a:bodyPr>
          <a:lstStyle>
            <a:defPPr>
              <a:defRPr lang="en-US"/>
            </a:defPPr>
            <a:lvl1pPr algn="ctr">
              <a:defRPr sz="1600" b="1" spc="-20">
                <a:solidFill>
                  <a:srgbClr val="FFFFFF"/>
                </a:solidFill>
              </a:defRPr>
            </a:lvl1pPr>
          </a:lstStyle>
          <a:p>
            <a:r>
              <a:rPr lang="en-US"/>
              <a:t>Application</a:t>
            </a:r>
            <a:br>
              <a:rPr lang="en-US"/>
            </a:br>
            <a:r>
              <a:rPr lang="en-US"/>
              <a:t>to NCA</a:t>
            </a:r>
          </a:p>
        </p:txBody>
      </p:sp>
      <p:sp>
        <p:nvSpPr>
          <p:cNvPr id="18" name="Graphic 56">
            <a:extLst>
              <a:ext uri="{FF2B5EF4-FFF2-40B4-BE49-F238E27FC236}">
                <a16:creationId xmlns:a16="http://schemas.microsoft.com/office/drawing/2014/main" id="{B08C7FD0-A8C2-A344-7292-DBE17EB887E0}"/>
              </a:ext>
            </a:extLst>
          </p:cNvPr>
          <p:cNvSpPr/>
          <p:nvPr/>
        </p:nvSpPr>
        <p:spPr>
          <a:xfrm>
            <a:off x="3060081"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9" name="Graphic 56">
            <a:extLst>
              <a:ext uri="{FF2B5EF4-FFF2-40B4-BE49-F238E27FC236}">
                <a16:creationId xmlns:a16="http://schemas.microsoft.com/office/drawing/2014/main" id="{08075C6D-F816-1ED5-55A9-55784B59A880}"/>
              </a:ext>
            </a:extLst>
          </p:cNvPr>
          <p:cNvSpPr/>
          <p:nvPr/>
        </p:nvSpPr>
        <p:spPr>
          <a:xfrm>
            <a:off x="4898640"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0" name="Graphic 56">
            <a:extLst>
              <a:ext uri="{FF2B5EF4-FFF2-40B4-BE49-F238E27FC236}">
                <a16:creationId xmlns:a16="http://schemas.microsoft.com/office/drawing/2014/main" id="{146F906A-9521-D70C-4752-E229A3F78D30}"/>
              </a:ext>
            </a:extLst>
          </p:cNvPr>
          <p:cNvSpPr/>
          <p:nvPr/>
        </p:nvSpPr>
        <p:spPr>
          <a:xfrm>
            <a:off x="6737199"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1" name="Graphic 56">
            <a:extLst>
              <a:ext uri="{FF2B5EF4-FFF2-40B4-BE49-F238E27FC236}">
                <a16:creationId xmlns:a16="http://schemas.microsoft.com/office/drawing/2014/main" id="{4ACF7CBD-8B69-D28B-8FA6-E814BB7F8391}"/>
              </a:ext>
            </a:extLst>
          </p:cNvPr>
          <p:cNvSpPr/>
          <p:nvPr/>
        </p:nvSpPr>
        <p:spPr>
          <a:xfrm>
            <a:off x="8575758"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2" name="Graphic 56">
            <a:extLst>
              <a:ext uri="{FF2B5EF4-FFF2-40B4-BE49-F238E27FC236}">
                <a16:creationId xmlns:a16="http://schemas.microsoft.com/office/drawing/2014/main" id="{7D587661-E3F2-3DE1-0D8C-DA63D3B4AB53}"/>
              </a:ext>
            </a:extLst>
          </p:cNvPr>
          <p:cNvSpPr/>
          <p:nvPr/>
        </p:nvSpPr>
        <p:spPr>
          <a:xfrm>
            <a:off x="10414367"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3" name="Graphic 56">
            <a:extLst>
              <a:ext uri="{FF2B5EF4-FFF2-40B4-BE49-F238E27FC236}">
                <a16:creationId xmlns:a16="http://schemas.microsoft.com/office/drawing/2014/main" id="{280CDD60-E9E7-0386-C269-1DCA33D3A6DB}"/>
              </a:ext>
            </a:extLst>
          </p:cNvPr>
          <p:cNvSpPr/>
          <p:nvPr/>
        </p:nvSpPr>
        <p:spPr>
          <a:xfrm>
            <a:off x="1221522" y="2235200"/>
            <a:ext cx="783072" cy="699770"/>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24" name="Graphic 23" descr="Online meeting with solid fill">
            <a:extLst>
              <a:ext uri="{FF2B5EF4-FFF2-40B4-BE49-F238E27FC236}">
                <a16:creationId xmlns:a16="http://schemas.microsoft.com/office/drawing/2014/main" id="{EBACE601-2073-19B7-1321-9210FAF74EFC}"/>
              </a:ext>
            </a:extLst>
          </p:cNvPr>
          <p:cNvPicPr>
            <a:picLocks noChangeAspect="1"/>
          </p:cNvPicPr>
          <p:nvPr/>
        </p:nvPicPr>
        <p:blipFill>
          <a:blip r:embed="rId6">
            <a:extLst>
              <a:ext uri="{96DAC541-7B7A-43D3-8B79-37D633B846F1}">
                <asvg:svgBlip xmlns:asvg="http://schemas.microsoft.com/office/drawing/2016/SVG/main" r:embed="rId7"/>
              </a:ext>
            </a:extLst>
          </a:blip>
          <a:srcRect l="7593" t="14159" r="7689" b="14136"/>
          <a:stretch>
            <a:fillRect/>
          </a:stretch>
        </p:blipFill>
        <p:spPr>
          <a:xfrm>
            <a:off x="3243602" y="2423523"/>
            <a:ext cx="416030" cy="323125"/>
          </a:xfrm>
          <a:prstGeom prst="rect">
            <a:avLst/>
          </a:prstGeom>
        </p:spPr>
      </p:pic>
      <p:sp>
        <p:nvSpPr>
          <p:cNvPr id="25" name="Freeform: Shape 24">
            <a:extLst>
              <a:ext uri="{FF2B5EF4-FFF2-40B4-BE49-F238E27FC236}">
                <a16:creationId xmlns:a16="http://schemas.microsoft.com/office/drawing/2014/main" id="{B9D630BA-29B0-58E7-AFED-09981214AB21}"/>
              </a:ext>
            </a:extLst>
          </p:cNvPr>
          <p:cNvSpPr>
            <a:spLocks noChangeAspect="1"/>
          </p:cNvSpPr>
          <p:nvPr/>
        </p:nvSpPr>
        <p:spPr>
          <a:xfrm>
            <a:off x="1468042" y="2396193"/>
            <a:ext cx="290033" cy="377785"/>
          </a:xfrm>
          <a:custGeom>
            <a:avLst/>
            <a:gdLst>
              <a:gd name="connsiteX0" fmla="*/ 118205 w 610838"/>
              <a:gd name="connsiteY0" fmla="*/ 601314 h 788670"/>
              <a:gd name="connsiteX1" fmla="*/ 492633 w 610838"/>
              <a:gd name="connsiteY1" fmla="*/ 601314 h 788670"/>
              <a:gd name="connsiteX2" fmla="*/ 492633 w 610838"/>
              <a:gd name="connsiteY2" fmla="*/ 640747 h 788670"/>
              <a:gd name="connsiteX3" fmla="*/ 118205 w 610838"/>
              <a:gd name="connsiteY3" fmla="*/ 640747 h 788670"/>
              <a:gd name="connsiteX4" fmla="*/ 118205 w 610838"/>
              <a:gd name="connsiteY4" fmla="*/ 522447 h 788670"/>
              <a:gd name="connsiteX5" fmla="*/ 492633 w 610838"/>
              <a:gd name="connsiteY5" fmla="*/ 522447 h 788670"/>
              <a:gd name="connsiteX6" fmla="*/ 492633 w 610838"/>
              <a:gd name="connsiteY6" fmla="*/ 561880 h 788670"/>
              <a:gd name="connsiteX7" fmla="*/ 118205 w 610838"/>
              <a:gd name="connsiteY7" fmla="*/ 561880 h 788670"/>
              <a:gd name="connsiteX8" fmla="*/ 118205 w 610838"/>
              <a:gd name="connsiteY8" fmla="*/ 443580 h 788670"/>
              <a:gd name="connsiteX9" fmla="*/ 492633 w 610838"/>
              <a:gd name="connsiteY9" fmla="*/ 443580 h 788670"/>
              <a:gd name="connsiteX10" fmla="*/ 492633 w 610838"/>
              <a:gd name="connsiteY10" fmla="*/ 483013 h 788670"/>
              <a:gd name="connsiteX11" fmla="*/ 118205 w 610838"/>
              <a:gd name="connsiteY11" fmla="*/ 483013 h 788670"/>
              <a:gd name="connsiteX12" fmla="*/ 118205 w 610838"/>
              <a:gd name="connsiteY12" fmla="*/ 364713 h 788670"/>
              <a:gd name="connsiteX13" fmla="*/ 492633 w 610838"/>
              <a:gd name="connsiteY13" fmla="*/ 364713 h 788670"/>
              <a:gd name="connsiteX14" fmla="*/ 492633 w 610838"/>
              <a:gd name="connsiteY14" fmla="*/ 404146 h 788670"/>
              <a:gd name="connsiteX15" fmla="*/ 118205 w 610838"/>
              <a:gd name="connsiteY15" fmla="*/ 404146 h 788670"/>
              <a:gd name="connsiteX16" fmla="*/ 118205 w 610838"/>
              <a:gd name="connsiteY16" fmla="*/ 285846 h 788670"/>
              <a:gd name="connsiteX17" fmla="*/ 246316 w 610838"/>
              <a:gd name="connsiteY17" fmla="*/ 285846 h 788670"/>
              <a:gd name="connsiteX18" fmla="*/ 246316 w 610838"/>
              <a:gd name="connsiteY18" fmla="*/ 325279 h 788670"/>
              <a:gd name="connsiteX19" fmla="*/ 118205 w 610838"/>
              <a:gd name="connsiteY19" fmla="*/ 325279 h 788670"/>
              <a:gd name="connsiteX20" fmla="*/ 364522 w 610838"/>
              <a:gd name="connsiteY20" fmla="*/ 83725 h 788670"/>
              <a:gd name="connsiteX21" fmla="*/ 364522 w 610838"/>
              <a:gd name="connsiteY21" fmla="*/ 206978 h 788670"/>
              <a:gd name="connsiteX22" fmla="*/ 487680 w 610838"/>
              <a:gd name="connsiteY22" fmla="*/ 206978 h 788670"/>
              <a:gd name="connsiteX23" fmla="*/ 59150 w 610838"/>
              <a:gd name="connsiteY23" fmla="*/ 59150 h 788670"/>
              <a:gd name="connsiteX24" fmla="*/ 59150 w 610838"/>
              <a:gd name="connsiteY24" fmla="*/ 729520 h 788670"/>
              <a:gd name="connsiteX25" fmla="*/ 59150 w 610838"/>
              <a:gd name="connsiteY25" fmla="*/ 729615 h 788670"/>
              <a:gd name="connsiteX26" fmla="*/ 551783 w 610838"/>
              <a:gd name="connsiteY26" fmla="*/ 729615 h 788670"/>
              <a:gd name="connsiteX27" fmla="*/ 551783 w 610838"/>
              <a:gd name="connsiteY27" fmla="*/ 266224 h 788670"/>
              <a:gd name="connsiteX28" fmla="*/ 305467 w 610838"/>
              <a:gd name="connsiteY28" fmla="*/ 266224 h 788670"/>
              <a:gd name="connsiteX29" fmla="*/ 305467 w 610838"/>
              <a:gd name="connsiteY29" fmla="*/ 59150 h 788670"/>
              <a:gd name="connsiteX30" fmla="*/ 0 w 610838"/>
              <a:gd name="connsiteY30" fmla="*/ 0 h 788670"/>
              <a:gd name="connsiteX31" fmla="*/ 364522 w 610838"/>
              <a:gd name="connsiteY31" fmla="*/ 0 h 788670"/>
              <a:gd name="connsiteX32" fmla="*/ 610838 w 610838"/>
              <a:gd name="connsiteY32" fmla="*/ 216884 h 788670"/>
              <a:gd name="connsiteX33" fmla="*/ 610838 w 610838"/>
              <a:gd name="connsiteY33" fmla="*/ 788670 h 788670"/>
              <a:gd name="connsiteX34" fmla="*/ 0 w 610838"/>
              <a:gd name="connsiteY34" fmla="*/ 788670 h 7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838" h="788670">
                <a:moveTo>
                  <a:pt x="118205" y="601314"/>
                </a:moveTo>
                <a:lnTo>
                  <a:pt x="492633" y="601314"/>
                </a:lnTo>
                <a:lnTo>
                  <a:pt x="492633" y="640747"/>
                </a:lnTo>
                <a:lnTo>
                  <a:pt x="118205" y="640747"/>
                </a:lnTo>
                <a:close/>
                <a:moveTo>
                  <a:pt x="118205" y="522447"/>
                </a:moveTo>
                <a:lnTo>
                  <a:pt x="492633" y="522447"/>
                </a:lnTo>
                <a:lnTo>
                  <a:pt x="492633" y="561880"/>
                </a:lnTo>
                <a:lnTo>
                  <a:pt x="118205" y="561880"/>
                </a:lnTo>
                <a:close/>
                <a:moveTo>
                  <a:pt x="118205" y="443580"/>
                </a:moveTo>
                <a:lnTo>
                  <a:pt x="492633" y="443580"/>
                </a:lnTo>
                <a:lnTo>
                  <a:pt x="492633" y="483013"/>
                </a:lnTo>
                <a:lnTo>
                  <a:pt x="118205" y="483013"/>
                </a:lnTo>
                <a:close/>
                <a:moveTo>
                  <a:pt x="118205" y="364713"/>
                </a:moveTo>
                <a:lnTo>
                  <a:pt x="492633" y="364713"/>
                </a:lnTo>
                <a:lnTo>
                  <a:pt x="492633" y="404146"/>
                </a:lnTo>
                <a:lnTo>
                  <a:pt x="118205" y="404146"/>
                </a:lnTo>
                <a:close/>
                <a:moveTo>
                  <a:pt x="118205" y="285846"/>
                </a:moveTo>
                <a:lnTo>
                  <a:pt x="246316" y="285846"/>
                </a:lnTo>
                <a:lnTo>
                  <a:pt x="246316" y="325279"/>
                </a:lnTo>
                <a:lnTo>
                  <a:pt x="118205" y="325279"/>
                </a:lnTo>
                <a:close/>
                <a:moveTo>
                  <a:pt x="364522" y="83725"/>
                </a:moveTo>
                <a:lnTo>
                  <a:pt x="364522" y="206978"/>
                </a:lnTo>
                <a:lnTo>
                  <a:pt x="487680" y="206978"/>
                </a:lnTo>
                <a:close/>
                <a:moveTo>
                  <a:pt x="59150" y="59150"/>
                </a:moveTo>
                <a:lnTo>
                  <a:pt x="59150" y="729520"/>
                </a:lnTo>
                <a:lnTo>
                  <a:pt x="59150" y="729615"/>
                </a:lnTo>
                <a:lnTo>
                  <a:pt x="551783" y="729615"/>
                </a:lnTo>
                <a:lnTo>
                  <a:pt x="551783" y="266224"/>
                </a:lnTo>
                <a:lnTo>
                  <a:pt x="305467" y="266224"/>
                </a:lnTo>
                <a:lnTo>
                  <a:pt x="305467" y="59150"/>
                </a:lnTo>
                <a:close/>
                <a:moveTo>
                  <a:pt x="0" y="0"/>
                </a:moveTo>
                <a:lnTo>
                  <a:pt x="364522" y="0"/>
                </a:lnTo>
                <a:lnTo>
                  <a:pt x="610838" y="216884"/>
                </a:lnTo>
                <a:lnTo>
                  <a:pt x="610838" y="788670"/>
                </a:lnTo>
                <a:lnTo>
                  <a:pt x="0" y="788670"/>
                </a:lnTo>
                <a:close/>
              </a:path>
            </a:pathLst>
          </a:custGeom>
          <a:solidFill>
            <a:srgbClr val="FFFFFF"/>
          </a:solidFill>
          <a:ln w="9525" cap="flat">
            <a:noFill/>
            <a:prstDash val="solid"/>
            <a:miter/>
          </a:ln>
        </p:spPr>
        <p:txBody>
          <a:bodyPr rtlCol="0" anchor="ctr"/>
          <a:lstStyle/>
          <a:p>
            <a:endParaRPr lang="en-IN"/>
          </a:p>
        </p:txBody>
      </p:sp>
      <p:pic>
        <p:nvPicPr>
          <p:cNvPr id="80" name="Graphic 79" descr="Vlog with solid fill">
            <a:extLst>
              <a:ext uri="{FF2B5EF4-FFF2-40B4-BE49-F238E27FC236}">
                <a16:creationId xmlns:a16="http://schemas.microsoft.com/office/drawing/2014/main" id="{4AD70823-1E3F-BDE3-07AF-4D583B6EDA67}"/>
              </a:ext>
            </a:extLst>
          </p:cNvPr>
          <p:cNvPicPr>
            <a:picLocks noChangeAspect="1"/>
          </p:cNvPicPr>
          <p:nvPr/>
        </p:nvPicPr>
        <p:blipFill>
          <a:blip r:embed="rId8">
            <a:extLst>
              <a:ext uri="{96DAC541-7B7A-43D3-8B79-37D633B846F1}">
                <asvg:svgBlip xmlns:asvg="http://schemas.microsoft.com/office/drawing/2016/SVG/main" r:embed="rId9"/>
              </a:ext>
            </a:extLst>
          </a:blip>
          <a:srcRect l="7674" t="17177" r="7674" b="17247"/>
          <a:stretch>
            <a:fillRect/>
          </a:stretch>
        </p:blipFill>
        <p:spPr>
          <a:xfrm>
            <a:off x="8775882" y="2449020"/>
            <a:ext cx="382824" cy="272131"/>
          </a:xfrm>
          <a:prstGeom prst="rect">
            <a:avLst/>
          </a:prstGeom>
        </p:spPr>
      </p:pic>
      <p:sp>
        <p:nvSpPr>
          <p:cNvPr id="81" name="Freeform 12">
            <a:extLst>
              <a:ext uri="{FF2B5EF4-FFF2-40B4-BE49-F238E27FC236}">
                <a16:creationId xmlns:a16="http://schemas.microsoft.com/office/drawing/2014/main" id="{60451E07-A68D-AB28-136D-60DFD6FE10DD}"/>
              </a:ext>
            </a:extLst>
          </p:cNvPr>
          <p:cNvSpPr>
            <a:spLocks noChangeAspect="1" noChangeArrowheads="1"/>
          </p:cNvSpPr>
          <p:nvPr/>
        </p:nvSpPr>
        <p:spPr bwMode="auto">
          <a:xfrm>
            <a:off x="5153485" y="2397051"/>
            <a:ext cx="273382" cy="376068"/>
          </a:xfrm>
          <a:custGeom>
            <a:avLst/>
            <a:gdLst>
              <a:gd name="connsiteX0" fmla="*/ 2870665 w 5187590"/>
              <a:gd name="connsiteY0" fmla="*/ 5187949 h 7073539"/>
              <a:gd name="connsiteX1" fmla="*/ 4201288 w 5187590"/>
              <a:gd name="connsiteY1" fmla="*/ 5187949 h 7073539"/>
              <a:gd name="connsiteX2" fmla="*/ 4243027 w 5187590"/>
              <a:gd name="connsiteY2" fmla="*/ 5229667 h 7073539"/>
              <a:gd name="connsiteX3" fmla="*/ 4243027 w 5187590"/>
              <a:gd name="connsiteY3" fmla="*/ 5617358 h 7073539"/>
              <a:gd name="connsiteX4" fmla="*/ 4201288 w 5187590"/>
              <a:gd name="connsiteY4" fmla="*/ 5659077 h 7073539"/>
              <a:gd name="connsiteX5" fmla="*/ 2870665 w 5187590"/>
              <a:gd name="connsiteY5" fmla="*/ 5659077 h 7073539"/>
              <a:gd name="connsiteX6" fmla="*/ 2828925 w 5187590"/>
              <a:gd name="connsiteY6" fmla="*/ 5617358 h 7073539"/>
              <a:gd name="connsiteX7" fmla="*/ 2828925 w 5187590"/>
              <a:gd name="connsiteY7" fmla="*/ 5229667 h 7073539"/>
              <a:gd name="connsiteX8" fmla="*/ 2870665 w 5187590"/>
              <a:gd name="connsiteY8" fmla="*/ 5187949 h 7073539"/>
              <a:gd name="connsiteX9" fmla="*/ 2165363 w 5187590"/>
              <a:gd name="connsiteY9" fmla="*/ 4715445 h 7073539"/>
              <a:gd name="connsiteX10" fmla="*/ 2219723 w 5187590"/>
              <a:gd name="connsiteY10" fmla="*/ 4730200 h 7073539"/>
              <a:gd name="connsiteX11" fmla="*/ 2329162 w 5187590"/>
              <a:gd name="connsiteY11" fmla="*/ 4815850 h 7073539"/>
              <a:gd name="connsiteX12" fmla="*/ 2341762 w 5187590"/>
              <a:gd name="connsiteY12" fmla="*/ 4916254 h 7073539"/>
              <a:gd name="connsiteX13" fmla="*/ 1656326 w 5187590"/>
              <a:gd name="connsiteY13" fmla="*/ 5838606 h 7073539"/>
              <a:gd name="connsiteX14" fmla="*/ 1542927 w 5187590"/>
              <a:gd name="connsiteY14" fmla="*/ 5893666 h 7073539"/>
              <a:gd name="connsiteX15" fmla="*/ 1428087 w 5187590"/>
              <a:gd name="connsiteY15" fmla="*/ 5841485 h 7073539"/>
              <a:gd name="connsiteX16" fmla="*/ 959370 w 5187590"/>
              <a:gd name="connsiteY16" fmla="*/ 5170324 h 7073539"/>
              <a:gd name="connsiteX17" fmla="*/ 969450 w 5187590"/>
              <a:gd name="connsiteY17" fmla="*/ 5069200 h 7073539"/>
              <a:gd name="connsiteX18" fmla="*/ 1074569 w 5187590"/>
              <a:gd name="connsiteY18" fmla="*/ 4979232 h 7073539"/>
              <a:gd name="connsiteX19" fmla="*/ 1178249 w 5187590"/>
              <a:gd name="connsiteY19" fmla="*/ 4988948 h 7073539"/>
              <a:gd name="connsiteX20" fmla="*/ 1535727 w 5187590"/>
              <a:gd name="connsiteY20" fmla="*/ 5346661 h 7073539"/>
              <a:gd name="connsiteX21" fmla="*/ 2116404 w 5187590"/>
              <a:gd name="connsiteY21" fmla="*/ 4742796 h 7073539"/>
              <a:gd name="connsiteX22" fmla="*/ 2165363 w 5187590"/>
              <a:gd name="connsiteY22" fmla="*/ 4715445 h 7073539"/>
              <a:gd name="connsiteX23" fmla="*/ 2870665 w 5187590"/>
              <a:gd name="connsiteY23" fmla="*/ 4008436 h 7073539"/>
              <a:gd name="connsiteX24" fmla="*/ 4201288 w 5187590"/>
              <a:gd name="connsiteY24" fmla="*/ 4008436 h 7073539"/>
              <a:gd name="connsiteX25" fmla="*/ 4243027 w 5187590"/>
              <a:gd name="connsiteY25" fmla="*/ 4050154 h 7073539"/>
              <a:gd name="connsiteX26" fmla="*/ 4243027 w 5187590"/>
              <a:gd name="connsiteY26" fmla="*/ 4437846 h 7073539"/>
              <a:gd name="connsiteX27" fmla="*/ 4201288 w 5187590"/>
              <a:gd name="connsiteY27" fmla="*/ 4479565 h 7073539"/>
              <a:gd name="connsiteX28" fmla="*/ 2870665 w 5187590"/>
              <a:gd name="connsiteY28" fmla="*/ 4479565 h 7073539"/>
              <a:gd name="connsiteX29" fmla="*/ 2828925 w 5187590"/>
              <a:gd name="connsiteY29" fmla="*/ 4437846 h 7073539"/>
              <a:gd name="connsiteX30" fmla="*/ 2828925 w 5187590"/>
              <a:gd name="connsiteY30" fmla="*/ 4050154 h 7073539"/>
              <a:gd name="connsiteX31" fmla="*/ 2870665 w 5187590"/>
              <a:gd name="connsiteY31" fmla="*/ 4008436 h 7073539"/>
              <a:gd name="connsiteX32" fmla="*/ 2165363 w 5187590"/>
              <a:gd name="connsiteY32" fmla="*/ 3537161 h 7073539"/>
              <a:gd name="connsiteX33" fmla="*/ 2219723 w 5187590"/>
              <a:gd name="connsiteY33" fmla="*/ 3551920 h 7073539"/>
              <a:gd name="connsiteX34" fmla="*/ 2329162 w 5187590"/>
              <a:gd name="connsiteY34" fmla="*/ 3637596 h 7073539"/>
              <a:gd name="connsiteX35" fmla="*/ 2341762 w 5187590"/>
              <a:gd name="connsiteY35" fmla="*/ 3738031 h 7073539"/>
              <a:gd name="connsiteX36" fmla="*/ 1656326 w 5187590"/>
              <a:gd name="connsiteY36" fmla="*/ 4661024 h 7073539"/>
              <a:gd name="connsiteX37" fmla="*/ 1542927 w 5187590"/>
              <a:gd name="connsiteY37" fmla="*/ 4715741 h 7073539"/>
              <a:gd name="connsiteX38" fmla="*/ 1428087 w 5187590"/>
              <a:gd name="connsiteY38" fmla="*/ 4663544 h 7073539"/>
              <a:gd name="connsiteX39" fmla="*/ 959370 w 5187590"/>
              <a:gd name="connsiteY39" fmla="*/ 3992178 h 7073539"/>
              <a:gd name="connsiteX40" fmla="*/ 969450 w 5187590"/>
              <a:gd name="connsiteY40" fmla="*/ 3891023 h 7073539"/>
              <a:gd name="connsiteX41" fmla="*/ 1074569 w 5187590"/>
              <a:gd name="connsiteY41" fmla="*/ 3801028 h 7073539"/>
              <a:gd name="connsiteX42" fmla="*/ 1178249 w 5187590"/>
              <a:gd name="connsiteY42" fmla="*/ 3810747 h 7073539"/>
              <a:gd name="connsiteX43" fmla="*/ 1535727 w 5187590"/>
              <a:gd name="connsiteY43" fmla="*/ 4168569 h 7073539"/>
              <a:gd name="connsiteX44" fmla="*/ 2116404 w 5187590"/>
              <a:gd name="connsiteY44" fmla="*/ 3564520 h 7073539"/>
              <a:gd name="connsiteX45" fmla="*/ 2165363 w 5187590"/>
              <a:gd name="connsiteY45" fmla="*/ 3537161 h 7073539"/>
              <a:gd name="connsiteX46" fmla="*/ 2870665 w 5187590"/>
              <a:gd name="connsiteY46" fmla="*/ 2828924 h 7073539"/>
              <a:gd name="connsiteX47" fmla="*/ 4201288 w 5187590"/>
              <a:gd name="connsiteY47" fmla="*/ 2828924 h 7073539"/>
              <a:gd name="connsiteX48" fmla="*/ 4243027 w 5187590"/>
              <a:gd name="connsiteY48" fmla="*/ 2870642 h 7073539"/>
              <a:gd name="connsiteX49" fmla="*/ 4243027 w 5187590"/>
              <a:gd name="connsiteY49" fmla="*/ 3258334 h 7073539"/>
              <a:gd name="connsiteX50" fmla="*/ 4201288 w 5187590"/>
              <a:gd name="connsiteY50" fmla="*/ 3300052 h 7073539"/>
              <a:gd name="connsiteX51" fmla="*/ 2870665 w 5187590"/>
              <a:gd name="connsiteY51" fmla="*/ 3300052 h 7073539"/>
              <a:gd name="connsiteX52" fmla="*/ 2828925 w 5187590"/>
              <a:gd name="connsiteY52" fmla="*/ 3258334 h 7073539"/>
              <a:gd name="connsiteX53" fmla="*/ 2828925 w 5187590"/>
              <a:gd name="connsiteY53" fmla="*/ 2870642 h 7073539"/>
              <a:gd name="connsiteX54" fmla="*/ 2870665 w 5187590"/>
              <a:gd name="connsiteY54" fmla="*/ 2828924 h 7073539"/>
              <a:gd name="connsiteX55" fmla="*/ 2165363 w 5187590"/>
              <a:gd name="connsiteY55" fmla="*/ 2358368 h 7073539"/>
              <a:gd name="connsiteX56" fmla="*/ 2219723 w 5187590"/>
              <a:gd name="connsiteY56" fmla="*/ 2373123 h 7073539"/>
              <a:gd name="connsiteX57" fmla="*/ 2329162 w 5187590"/>
              <a:gd name="connsiteY57" fmla="*/ 2458413 h 7073539"/>
              <a:gd name="connsiteX58" fmla="*/ 2341762 w 5187590"/>
              <a:gd name="connsiteY58" fmla="*/ 2559177 h 7073539"/>
              <a:gd name="connsiteX59" fmla="*/ 1656326 w 5187590"/>
              <a:gd name="connsiteY59" fmla="*/ 3481529 h 7073539"/>
              <a:gd name="connsiteX60" fmla="*/ 1542927 w 5187590"/>
              <a:gd name="connsiteY60" fmla="*/ 3536229 h 7073539"/>
              <a:gd name="connsiteX61" fmla="*/ 1428087 w 5187590"/>
              <a:gd name="connsiteY61" fmla="*/ 3484408 h 7073539"/>
              <a:gd name="connsiteX62" fmla="*/ 959370 w 5187590"/>
              <a:gd name="connsiteY62" fmla="*/ 2812887 h 7073539"/>
              <a:gd name="connsiteX63" fmla="*/ 969450 w 5187590"/>
              <a:gd name="connsiteY63" fmla="*/ 2712122 h 7073539"/>
              <a:gd name="connsiteX64" fmla="*/ 1074569 w 5187590"/>
              <a:gd name="connsiteY64" fmla="*/ 2621795 h 7073539"/>
              <a:gd name="connsiteX65" fmla="*/ 1178249 w 5187590"/>
              <a:gd name="connsiteY65" fmla="*/ 2631511 h 7073539"/>
              <a:gd name="connsiteX66" fmla="*/ 1535727 w 5187590"/>
              <a:gd name="connsiteY66" fmla="*/ 2989584 h 7073539"/>
              <a:gd name="connsiteX67" fmla="*/ 2116404 w 5187590"/>
              <a:gd name="connsiteY67" fmla="*/ 2385359 h 7073539"/>
              <a:gd name="connsiteX68" fmla="*/ 2165363 w 5187590"/>
              <a:gd name="connsiteY68" fmla="*/ 2358368 h 7073539"/>
              <a:gd name="connsiteX69" fmla="*/ 471632 w 5187590"/>
              <a:gd name="connsiteY69" fmla="*/ 942974 h 7073539"/>
              <a:gd name="connsiteX70" fmla="*/ 943263 w 5187590"/>
              <a:gd name="connsiteY70" fmla="*/ 942974 h 7073539"/>
              <a:gd name="connsiteX71" fmla="*/ 943263 w 5187590"/>
              <a:gd name="connsiteY71" fmla="*/ 1650389 h 7073539"/>
              <a:gd name="connsiteX72" fmla="*/ 545437 w 5187590"/>
              <a:gd name="connsiteY72" fmla="*/ 1650389 h 7073539"/>
              <a:gd name="connsiteX73" fmla="*/ 471632 w 5187590"/>
              <a:gd name="connsiteY73" fmla="*/ 1724190 h 7073539"/>
              <a:gd name="connsiteX74" fmla="*/ 471632 w 5187590"/>
              <a:gd name="connsiteY74" fmla="*/ 6292323 h 7073539"/>
              <a:gd name="connsiteX75" fmla="*/ 545437 w 5187590"/>
              <a:gd name="connsiteY75" fmla="*/ 6366125 h 7073539"/>
              <a:gd name="connsiteX76" fmla="*/ 4642153 w 5187590"/>
              <a:gd name="connsiteY76" fmla="*/ 6366125 h 7073539"/>
              <a:gd name="connsiteX77" fmla="*/ 4715958 w 5187590"/>
              <a:gd name="connsiteY77" fmla="*/ 6292323 h 7073539"/>
              <a:gd name="connsiteX78" fmla="*/ 4715958 w 5187590"/>
              <a:gd name="connsiteY78" fmla="*/ 1724190 h 7073539"/>
              <a:gd name="connsiteX79" fmla="*/ 4642153 w 5187590"/>
              <a:gd name="connsiteY79" fmla="*/ 1650389 h 7073539"/>
              <a:gd name="connsiteX80" fmla="*/ 4244327 w 5187590"/>
              <a:gd name="connsiteY80" fmla="*/ 1650389 h 7073539"/>
              <a:gd name="connsiteX81" fmla="*/ 4244327 w 5187590"/>
              <a:gd name="connsiteY81" fmla="*/ 942974 h 7073539"/>
              <a:gd name="connsiteX82" fmla="*/ 4715958 w 5187590"/>
              <a:gd name="connsiteY82" fmla="*/ 942974 h 7073539"/>
              <a:gd name="connsiteX83" fmla="*/ 5187590 w 5187590"/>
              <a:gd name="connsiteY83" fmla="*/ 1414584 h 7073539"/>
              <a:gd name="connsiteX84" fmla="*/ 5187590 w 5187590"/>
              <a:gd name="connsiteY84" fmla="*/ 6601930 h 7073539"/>
              <a:gd name="connsiteX85" fmla="*/ 4715958 w 5187590"/>
              <a:gd name="connsiteY85" fmla="*/ 7073539 h 7073539"/>
              <a:gd name="connsiteX86" fmla="*/ 471632 w 5187590"/>
              <a:gd name="connsiteY86" fmla="*/ 7073539 h 7073539"/>
              <a:gd name="connsiteX87" fmla="*/ 0 w 5187590"/>
              <a:gd name="connsiteY87" fmla="*/ 6601930 h 7073539"/>
              <a:gd name="connsiteX88" fmla="*/ 0 w 5187590"/>
              <a:gd name="connsiteY88" fmla="*/ 1414584 h 7073539"/>
              <a:gd name="connsiteX89" fmla="*/ 471632 w 5187590"/>
              <a:gd name="connsiteY89" fmla="*/ 942974 h 7073539"/>
              <a:gd name="connsiteX90" fmla="*/ 2593181 w 5187590"/>
              <a:gd name="connsiteY90" fmla="*/ 447675 h 7073539"/>
              <a:gd name="connsiteX91" fmla="*/ 2333625 w 5187590"/>
              <a:gd name="connsiteY91" fmla="*/ 706871 h 7073539"/>
              <a:gd name="connsiteX92" fmla="*/ 2593181 w 5187590"/>
              <a:gd name="connsiteY92" fmla="*/ 966426 h 7073539"/>
              <a:gd name="connsiteX93" fmla="*/ 2852377 w 5187590"/>
              <a:gd name="connsiteY93" fmla="*/ 706871 h 7073539"/>
              <a:gd name="connsiteX94" fmla="*/ 2593181 w 5187590"/>
              <a:gd name="connsiteY94" fmla="*/ 447675 h 7073539"/>
              <a:gd name="connsiteX95" fmla="*/ 2593975 w 5187590"/>
              <a:gd name="connsiteY95" fmla="*/ 0 h 7073539"/>
              <a:gd name="connsiteX96" fmla="*/ 3300846 w 5187590"/>
              <a:gd name="connsiteY96" fmla="*/ 707691 h 7073539"/>
              <a:gd name="connsiteX97" fmla="*/ 3772333 w 5187590"/>
              <a:gd name="connsiteY97" fmla="*/ 707691 h 7073539"/>
              <a:gd name="connsiteX98" fmla="*/ 4008077 w 5187590"/>
              <a:gd name="connsiteY98" fmla="*/ 943588 h 7073539"/>
              <a:gd name="connsiteX99" fmla="*/ 4008077 w 5187590"/>
              <a:gd name="connsiteY99" fmla="*/ 1651279 h 7073539"/>
              <a:gd name="connsiteX100" fmla="*/ 3772333 w 5187590"/>
              <a:gd name="connsiteY100" fmla="*/ 1887176 h 7073539"/>
              <a:gd name="connsiteX101" fmla="*/ 1415256 w 5187590"/>
              <a:gd name="connsiteY101" fmla="*/ 1887176 h 7073539"/>
              <a:gd name="connsiteX102" fmla="*/ 1179512 w 5187590"/>
              <a:gd name="connsiteY102" fmla="*/ 1651279 h 7073539"/>
              <a:gd name="connsiteX103" fmla="*/ 1179512 w 5187590"/>
              <a:gd name="connsiteY103" fmla="*/ 943588 h 7073539"/>
              <a:gd name="connsiteX104" fmla="*/ 1415256 w 5187590"/>
              <a:gd name="connsiteY104" fmla="*/ 707691 h 7073539"/>
              <a:gd name="connsiteX105" fmla="*/ 1886743 w 5187590"/>
              <a:gd name="connsiteY105" fmla="*/ 707691 h 7073539"/>
              <a:gd name="connsiteX106" fmla="*/ 2593975 w 5187590"/>
              <a:gd name="connsiteY106" fmla="*/ 0 h 7073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87590" h="7073539">
                <a:moveTo>
                  <a:pt x="2870665" y="5187949"/>
                </a:moveTo>
                <a:lnTo>
                  <a:pt x="4201288" y="5187949"/>
                </a:lnTo>
                <a:cubicBezTo>
                  <a:pt x="4224317" y="5187949"/>
                  <a:pt x="4243027" y="5206650"/>
                  <a:pt x="4243027" y="5229667"/>
                </a:cubicBezTo>
                <a:lnTo>
                  <a:pt x="4243027" y="5617358"/>
                </a:lnTo>
                <a:cubicBezTo>
                  <a:pt x="4243027" y="5640375"/>
                  <a:pt x="4224317" y="5659077"/>
                  <a:pt x="4201288" y="5659077"/>
                </a:cubicBezTo>
                <a:lnTo>
                  <a:pt x="2870665" y="5659077"/>
                </a:lnTo>
                <a:cubicBezTo>
                  <a:pt x="2847636" y="5659077"/>
                  <a:pt x="2828925" y="5640375"/>
                  <a:pt x="2828925" y="5617358"/>
                </a:cubicBezTo>
                <a:lnTo>
                  <a:pt x="2828925" y="5229667"/>
                </a:lnTo>
                <a:cubicBezTo>
                  <a:pt x="2828925" y="5206650"/>
                  <a:pt x="2847636" y="5187949"/>
                  <a:pt x="2870665" y="5187949"/>
                </a:cubicBezTo>
                <a:close/>
                <a:moveTo>
                  <a:pt x="2165363" y="4715445"/>
                </a:moveTo>
                <a:cubicBezTo>
                  <a:pt x="2184803" y="4713286"/>
                  <a:pt x="2204243" y="4718684"/>
                  <a:pt x="2219723" y="4730200"/>
                </a:cubicBezTo>
                <a:lnTo>
                  <a:pt x="2329162" y="4815850"/>
                </a:lnTo>
                <a:cubicBezTo>
                  <a:pt x="2361202" y="4839961"/>
                  <a:pt x="2366602" y="4885305"/>
                  <a:pt x="2341762" y="4916254"/>
                </a:cubicBezTo>
                <a:lnTo>
                  <a:pt x="1656326" y="5838606"/>
                </a:lnTo>
                <a:cubicBezTo>
                  <a:pt x="1628966" y="5872794"/>
                  <a:pt x="1587207" y="5892947"/>
                  <a:pt x="1542927" y="5893666"/>
                </a:cubicBezTo>
                <a:cubicBezTo>
                  <a:pt x="1498647" y="5894026"/>
                  <a:pt x="1456527" y="5875313"/>
                  <a:pt x="1428087" y="5841485"/>
                </a:cubicBezTo>
                <a:lnTo>
                  <a:pt x="959370" y="5170324"/>
                </a:lnTo>
                <a:cubicBezTo>
                  <a:pt x="933450" y="5140094"/>
                  <a:pt x="938130" y="5094751"/>
                  <a:pt x="969450" y="5069200"/>
                </a:cubicBezTo>
                <a:lnTo>
                  <a:pt x="1074569" y="4979232"/>
                </a:lnTo>
                <a:cubicBezTo>
                  <a:pt x="1105889" y="4954041"/>
                  <a:pt x="1152329" y="4958359"/>
                  <a:pt x="1178249" y="4988948"/>
                </a:cubicBezTo>
                <a:lnTo>
                  <a:pt x="1535727" y="5346661"/>
                </a:lnTo>
                <a:lnTo>
                  <a:pt x="2116404" y="4742796"/>
                </a:lnTo>
                <a:cubicBezTo>
                  <a:pt x="2128284" y="4727681"/>
                  <a:pt x="2145923" y="4717965"/>
                  <a:pt x="2165363" y="4715445"/>
                </a:cubicBezTo>
                <a:close/>
                <a:moveTo>
                  <a:pt x="2870665" y="4008436"/>
                </a:moveTo>
                <a:lnTo>
                  <a:pt x="4201288" y="4008436"/>
                </a:lnTo>
                <a:cubicBezTo>
                  <a:pt x="4224317" y="4008436"/>
                  <a:pt x="4243027" y="4027138"/>
                  <a:pt x="4243027" y="4050154"/>
                </a:cubicBezTo>
                <a:lnTo>
                  <a:pt x="4243027" y="4437846"/>
                </a:lnTo>
                <a:cubicBezTo>
                  <a:pt x="4243027" y="4460863"/>
                  <a:pt x="4224317" y="4479565"/>
                  <a:pt x="4201288" y="4479565"/>
                </a:cubicBezTo>
                <a:lnTo>
                  <a:pt x="2870665" y="4479565"/>
                </a:lnTo>
                <a:cubicBezTo>
                  <a:pt x="2847636" y="4479565"/>
                  <a:pt x="2828925" y="4460863"/>
                  <a:pt x="2828925" y="4437846"/>
                </a:cubicBezTo>
                <a:lnTo>
                  <a:pt x="2828925" y="4050154"/>
                </a:lnTo>
                <a:cubicBezTo>
                  <a:pt x="2828925" y="4027138"/>
                  <a:pt x="2847636" y="4008436"/>
                  <a:pt x="2870665" y="4008436"/>
                </a:cubicBezTo>
                <a:close/>
                <a:moveTo>
                  <a:pt x="2165363" y="3537161"/>
                </a:moveTo>
                <a:cubicBezTo>
                  <a:pt x="2184803" y="3535361"/>
                  <a:pt x="2204243" y="3540401"/>
                  <a:pt x="2219723" y="3551920"/>
                </a:cubicBezTo>
                <a:lnTo>
                  <a:pt x="2329162" y="3637596"/>
                </a:lnTo>
                <a:cubicBezTo>
                  <a:pt x="2361202" y="3661715"/>
                  <a:pt x="2366602" y="3707072"/>
                  <a:pt x="2341762" y="3738031"/>
                </a:cubicBezTo>
                <a:lnTo>
                  <a:pt x="1656326" y="4661024"/>
                </a:lnTo>
                <a:cubicBezTo>
                  <a:pt x="1628966" y="4694862"/>
                  <a:pt x="1587207" y="4715381"/>
                  <a:pt x="1542927" y="4715741"/>
                </a:cubicBezTo>
                <a:cubicBezTo>
                  <a:pt x="1498647" y="4716101"/>
                  <a:pt x="1456527" y="4697022"/>
                  <a:pt x="1428087" y="4663544"/>
                </a:cubicBezTo>
                <a:lnTo>
                  <a:pt x="959370" y="3992178"/>
                </a:lnTo>
                <a:cubicBezTo>
                  <a:pt x="933450" y="3961580"/>
                  <a:pt x="938130" y="3916222"/>
                  <a:pt x="969450" y="3891023"/>
                </a:cubicBezTo>
                <a:lnTo>
                  <a:pt x="1074569" y="3801028"/>
                </a:lnTo>
                <a:cubicBezTo>
                  <a:pt x="1105889" y="3775829"/>
                  <a:pt x="1152329" y="3780149"/>
                  <a:pt x="1178249" y="3810747"/>
                </a:cubicBezTo>
                <a:lnTo>
                  <a:pt x="1535727" y="4168569"/>
                </a:lnTo>
                <a:lnTo>
                  <a:pt x="2116404" y="3564520"/>
                </a:lnTo>
                <a:cubicBezTo>
                  <a:pt x="2128284" y="3549400"/>
                  <a:pt x="2145923" y="3539681"/>
                  <a:pt x="2165363" y="3537161"/>
                </a:cubicBezTo>
                <a:close/>
                <a:moveTo>
                  <a:pt x="2870665" y="2828924"/>
                </a:moveTo>
                <a:lnTo>
                  <a:pt x="4201288" y="2828924"/>
                </a:lnTo>
                <a:cubicBezTo>
                  <a:pt x="4224317" y="2828924"/>
                  <a:pt x="4243027" y="2847625"/>
                  <a:pt x="4243027" y="2870642"/>
                </a:cubicBezTo>
                <a:lnTo>
                  <a:pt x="4243027" y="3258334"/>
                </a:lnTo>
                <a:cubicBezTo>
                  <a:pt x="4243027" y="3281350"/>
                  <a:pt x="4224317" y="3300052"/>
                  <a:pt x="4201288" y="3300052"/>
                </a:cubicBezTo>
                <a:lnTo>
                  <a:pt x="2870665" y="3300052"/>
                </a:lnTo>
                <a:cubicBezTo>
                  <a:pt x="2847636" y="3300052"/>
                  <a:pt x="2828925" y="3281350"/>
                  <a:pt x="2828925" y="3258334"/>
                </a:cubicBezTo>
                <a:lnTo>
                  <a:pt x="2828925" y="2870642"/>
                </a:lnTo>
                <a:cubicBezTo>
                  <a:pt x="2828925" y="2847625"/>
                  <a:pt x="2847636" y="2828924"/>
                  <a:pt x="2870665" y="2828924"/>
                </a:cubicBezTo>
                <a:close/>
                <a:moveTo>
                  <a:pt x="2165363" y="2358368"/>
                </a:moveTo>
                <a:cubicBezTo>
                  <a:pt x="2184803" y="2355849"/>
                  <a:pt x="2204243" y="2361247"/>
                  <a:pt x="2219723" y="2373123"/>
                </a:cubicBezTo>
                <a:lnTo>
                  <a:pt x="2329162" y="2458413"/>
                </a:lnTo>
                <a:cubicBezTo>
                  <a:pt x="2361202" y="2482884"/>
                  <a:pt x="2366602" y="2527868"/>
                  <a:pt x="2341762" y="2559177"/>
                </a:cubicBezTo>
                <a:lnTo>
                  <a:pt x="1656326" y="3481529"/>
                </a:lnTo>
                <a:cubicBezTo>
                  <a:pt x="1628966" y="3515717"/>
                  <a:pt x="1587207" y="3535870"/>
                  <a:pt x="1542927" y="3536229"/>
                </a:cubicBezTo>
                <a:cubicBezTo>
                  <a:pt x="1498647" y="3536589"/>
                  <a:pt x="1456527" y="3517876"/>
                  <a:pt x="1428087" y="3484408"/>
                </a:cubicBezTo>
                <a:lnTo>
                  <a:pt x="959370" y="2812887"/>
                </a:lnTo>
                <a:cubicBezTo>
                  <a:pt x="933450" y="2782657"/>
                  <a:pt x="938130" y="2737313"/>
                  <a:pt x="969450" y="2712122"/>
                </a:cubicBezTo>
                <a:lnTo>
                  <a:pt x="1074569" y="2621795"/>
                </a:lnTo>
                <a:cubicBezTo>
                  <a:pt x="1105889" y="2596604"/>
                  <a:pt x="1152329" y="2600922"/>
                  <a:pt x="1178249" y="2631511"/>
                </a:cubicBezTo>
                <a:lnTo>
                  <a:pt x="1535727" y="2989584"/>
                </a:lnTo>
                <a:lnTo>
                  <a:pt x="2116404" y="2385359"/>
                </a:lnTo>
                <a:cubicBezTo>
                  <a:pt x="2128284" y="2370244"/>
                  <a:pt x="2145923" y="2360528"/>
                  <a:pt x="2165363" y="2358368"/>
                </a:cubicBezTo>
                <a:close/>
                <a:moveTo>
                  <a:pt x="471632" y="942974"/>
                </a:moveTo>
                <a:lnTo>
                  <a:pt x="943263" y="942974"/>
                </a:lnTo>
                <a:lnTo>
                  <a:pt x="943263" y="1650389"/>
                </a:lnTo>
                <a:lnTo>
                  <a:pt x="545437" y="1650389"/>
                </a:lnTo>
                <a:cubicBezTo>
                  <a:pt x="504754" y="1650389"/>
                  <a:pt x="471632" y="1683509"/>
                  <a:pt x="471632" y="1724190"/>
                </a:cubicBezTo>
                <a:lnTo>
                  <a:pt x="471632" y="6292323"/>
                </a:lnTo>
                <a:cubicBezTo>
                  <a:pt x="471632" y="6333004"/>
                  <a:pt x="504754" y="6366125"/>
                  <a:pt x="545437" y="6366125"/>
                </a:cubicBezTo>
                <a:lnTo>
                  <a:pt x="4642153" y="6366125"/>
                </a:lnTo>
                <a:cubicBezTo>
                  <a:pt x="4682836" y="6366125"/>
                  <a:pt x="4715958" y="6333004"/>
                  <a:pt x="4715958" y="6292323"/>
                </a:cubicBezTo>
                <a:lnTo>
                  <a:pt x="4715958" y="1724190"/>
                </a:lnTo>
                <a:cubicBezTo>
                  <a:pt x="4715958" y="1683509"/>
                  <a:pt x="4682836" y="1650389"/>
                  <a:pt x="4642153" y="1650389"/>
                </a:cubicBezTo>
                <a:lnTo>
                  <a:pt x="4244327" y="1650389"/>
                </a:lnTo>
                <a:lnTo>
                  <a:pt x="4244327" y="942974"/>
                </a:lnTo>
                <a:lnTo>
                  <a:pt x="4715958" y="942974"/>
                </a:lnTo>
                <a:cubicBezTo>
                  <a:pt x="4976256" y="942974"/>
                  <a:pt x="5187590" y="1154298"/>
                  <a:pt x="5187590" y="1414584"/>
                </a:cubicBezTo>
                <a:lnTo>
                  <a:pt x="5187590" y="6601930"/>
                </a:lnTo>
                <a:cubicBezTo>
                  <a:pt x="5187590" y="6861855"/>
                  <a:pt x="4976256" y="7073539"/>
                  <a:pt x="4715958" y="7073539"/>
                </a:cubicBezTo>
                <a:lnTo>
                  <a:pt x="471632" y="7073539"/>
                </a:lnTo>
                <a:cubicBezTo>
                  <a:pt x="211334" y="7073539"/>
                  <a:pt x="0" y="6861855"/>
                  <a:pt x="0" y="6601930"/>
                </a:cubicBezTo>
                <a:lnTo>
                  <a:pt x="0" y="1414584"/>
                </a:lnTo>
                <a:cubicBezTo>
                  <a:pt x="0" y="1154298"/>
                  <a:pt x="211334" y="942974"/>
                  <a:pt x="471632" y="942974"/>
                </a:cubicBezTo>
                <a:close/>
                <a:moveTo>
                  <a:pt x="2593181" y="447675"/>
                </a:moveTo>
                <a:cubicBezTo>
                  <a:pt x="2449903" y="447675"/>
                  <a:pt x="2333625" y="563233"/>
                  <a:pt x="2333625" y="706871"/>
                </a:cubicBezTo>
                <a:cubicBezTo>
                  <a:pt x="2333625" y="850148"/>
                  <a:pt x="2449903" y="966426"/>
                  <a:pt x="2593181" y="966426"/>
                </a:cubicBezTo>
                <a:cubicBezTo>
                  <a:pt x="2736099" y="966426"/>
                  <a:pt x="2852377" y="850148"/>
                  <a:pt x="2852377" y="706871"/>
                </a:cubicBezTo>
                <a:cubicBezTo>
                  <a:pt x="2852377" y="563233"/>
                  <a:pt x="2736099" y="447675"/>
                  <a:pt x="2593181" y="447675"/>
                </a:cubicBezTo>
                <a:close/>
                <a:moveTo>
                  <a:pt x="2593975" y="0"/>
                </a:moveTo>
                <a:cubicBezTo>
                  <a:pt x="2984122" y="0"/>
                  <a:pt x="3300846" y="316930"/>
                  <a:pt x="3300846" y="707691"/>
                </a:cubicBezTo>
                <a:lnTo>
                  <a:pt x="3772333" y="707691"/>
                </a:lnTo>
                <a:cubicBezTo>
                  <a:pt x="3902622" y="707691"/>
                  <a:pt x="4008077" y="813575"/>
                  <a:pt x="4008077" y="943588"/>
                </a:cubicBezTo>
                <a:lnTo>
                  <a:pt x="4008077" y="1651279"/>
                </a:lnTo>
                <a:cubicBezTo>
                  <a:pt x="4008077" y="1781653"/>
                  <a:pt x="3902622" y="1887176"/>
                  <a:pt x="3772333" y="1887176"/>
                </a:cubicBezTo>
                <a:lnTo>
                  <a:pt x="1415256" y="1887176"/>
                </a:lnTo>
                <a:cubicBezTo>
                  <a:pt x="1284967" y="1887176"/>
                  <a:pt x="1179512" y="1781653"/>
                  <a:pt x="1179512" y="1651279"/>
                </a:cubicBezTo>
                <a:lnTo>
                  <a:pt x="1179512" y="943588"/>
                </a:lnTo>
                <a:cubicBezTo>
                  <a:pt x="1179512" y="813575"/>
                  <a:pt x="1284967" y="707691"/>
                  <a:pt x="1415256" y="707691"/>
                </a:cubicBezTo>
                <a:lnTo>
                  <a:pt x="1886743" y="707691"/>
                </a:lnTo>
                <a:cubicBezTo>
                  <a:pt x="1886743" y="316930"/>
                  <a:pt x="2203468" y="0"/>
                  <a:pt x="2593975" y="0"/>
                </a:cubicBezTo>
                <a:close/>
              </a:path>
            </a:pathLst>
          </a:custGeom>
          <a:solidFill>
            <a:srgbClr val="FFFFFF"/>
          </a:solidFill>
          <a:ln>
            <a:noFill/>
          </a:ln>
          <a:effectLst/>
        </p:spPr>
        <p:txBody>
          <a:bodyPr wrap="square" anchor="ctr">
            <a:noAutofit/>
          </a:bodyPr>
          <a:lstStyle/>
          <a:p>
            <a:endParaRPr lang="en-US" sz="1633"/>
          </a:p>
        </p:txBody>
      </p:sp>
      <p:pic>
        <p:nvPicPr>
          <p:cNvPr id="83" name="Graphic 82">
            <a:extLst>
              <a:ext uri="{FF2B5EF4-FFF2-40B4-BE49-F238E27FC236}">
                <a16:creationId xmlns:a16="http://schemas.microsoft.com/office/drawing/2014/main" id="{FC19BFB8-6ECE-04FC-ADBA-944726AB449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1956" y="2409819"/>
            <a:ext cx="313558" cy="350533"/>
          </a:xfrm>
          <a:prstGeom prst="rect">
            <a:avLst/>
          </a:prstGeom>
        </p:spPr>
      </p:pic>
      <p:pic>
        <p:nvPicPr>
          <p:cNvPr id="84" name="Graphic 83">
            <a:extLst>
              <a:ext uri="{FF2B5EF4-FFF2-40B4-BE49-F238E27FC236}">
                <a16:creationId xmlns:a16="http://schemas.microsoft.com/office/drawing/2014/main" id="{07DE46EE-03DC-A2D2-8D90-4A7A7558602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91796" y="2423523"/>
            <a:ext cx="428214" cy="323125"/>
          </a:xfrm>
          <a:prstGeom prst="rect">
            <a:avLst/>
          </a:prstGeom>
        </p:spPr>
      </p:pic>
    </p:spTree>
    <p:extLst>
      <p:ext uri="{BB962C8B-B14F-4D97-AF65-F5344CB8AC3E}">
        <p14:creationId xmlns:p14="http://schemas.microsoft.com/office/powerpoint/2010/main" val="3581208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61FCA91-35AC-C777-A3C9-5F17D46A461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3" name="think-cell data - do not delete" hidden="1">
                        <a:extLst>
                          <a:ext uri="{FF2B5EF4-FFF2-40B4-BE49-F238E27FC236}">
                            <a16:creationId xmlns:a16="http://schemas.microsoft.com/office/drawing/2014/main" id="{A61FCA91-35AC-C777-A3C9-5F17D46A461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5BBDBBA3-6637-B582-F35B-300B3F73154D}"/>
              </a:ext>
            </a:extLst>
          </p:cNvPr>
          <p:cNvSpPr>
            <a:spLocks noGrp="1"/>
          </p:cNvSpPr>
          <p:nvPr>
            <p:ph idx="10"/>
          </p:nvPr>
        </p:nvSpPr>
        <p:spPr/>
        <p:txBody>
          <a:bodyPr lIns="91440" tIns="45720" rIns="91440" bIns="45720" anchor="t"/>
          <a:lstStyle/>
          <a:p>
            <a:r>
              <a:rPr lang="en-GB"/>
              <a:t>Key Information </a:t>
            </a:r>
          </a:p>
        </p:txBody>
      </p:sp>
      <p:sp>
        <p:nvSpPr>
          <p:cNvPr id="16" name="TextBox 15">
            <a:extLst>
              <a:ext uri="{FF2B5EF4-FFF2-40B4-BE49-F238E27FC236}">
                <a16:creationId xmlns:a16="http://schemas.microsoft.com/office/drawing/2014/main" id="{6FE1B829-FB19-C082-B506-C599076DAA6D}"/>
              </a:ext>
            </a:extLst>
          </p:cNvPr>
          <p:cNvSpPr txBox="1"/>
          <p:nvPr/>
        </p:nvSpPr>
        <p:spPr>
          <a:xfrm>
            <a:off x="667310" y="3403344"/>
            <a:ext cx="3260170" cy="1816138"/>
          </a:xfrm>
          <a:prstGeom prst="rect">
            <a:avLst/>
          </a:prstGeom>
          <a:noFill/>
        </p:spPr>
        <p:txBody>
          <a:bodyPr wrap="square" lIns="0" tIns="91440" rIns="0" bIns="91440" anchor="t">
            <a:spAutoFit/>
          </a:bodyPr>
          <a:lstStyle/>
          <a:p>
            <a:pPr marL="254000" indent="-254000">
              <a:lnSpc>
                <a:spcPct val="120000"/>
              </a:lnSpc>
              <a:spcBef>
                <a:spcPts val="1800"/>
              </a:spcBef>
              <a:buFont typeface="Arial"/>
              <a:buChar char="•"/>
            </a:pPr>
            <a:r>
              <a:rPr lang="en-US" b="1">
                <a:cs typeface="Arial"/>
              </a:rPr>
              <a:t>Feedback Mechanism</a:t>
            </a:r>
            <a:r>
              <a:rPr lang="en-US">
                <a:cs typeface="Arial"/>
              </a:rPr>
              <a:t> on experiences with pilot implementation to be provided throughout the pilot execution.</a:t>
            </a:r>
            <a:endParaRPr lang="en-GB">
              <a:cs typeface="Arial"/>
            </a:endParaRPr>
          </a:p>
        </p:txBody>
      </p:sp>
      <p:sp>
        <p:nvSpPr>
          <p:cNvPr id="17" name="Graphic 56">
            <a:extLst>
              <a:ext uri="{FF2B5EF4-FFF2-40B4-BE49-F238E27FC236}">
                <a16:creationId xmlns:a16="http://schemas.microsoft.com/office/drawing/2014/main" id="{75C29508-E1CF-E9AD-40F0-35B4EA222C2D}"/>
              </a:ext>
            </a:extLst>
          </p:cNvPr>
          <p:cNvSpPr/>
          <p:nvPr/>
        </p:nvSpPr>
        <p:spPr>
          <a:xfrm>
            <a:off x="1834496" y="1704974"/>
            <a:ext cx="921404" cy="816162"/>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8" name="Graphic 56">
            <a:extLst>
              <a:ext uri="{FF2B5EF4-FFF2-40B4-BE49-F238E27FC236}">
                <a16:creationId xmlns:a16="http://schemas.microsoft.com/office/drawing/2014/main" id="{E99DCE07-1C57-F587-3144-33527509403A}"/>
              </a:ext>
            </a:extLst>
          </p:cNvPr>
          <p:cNvSpPr/>
          <p:nvPr/>
        </p:nvSpPr>
        <p:spPr>
          <a:xfrm>
            <a:off x="5560608" y="1704975"/>
            <a:ext cx="921404" cy="816162"/>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pic>
        <p:nvPicPr>
          <p:cNvPr id="5" name="Graphic 4">
            <a:extLst>
              <a:ext uri="{FF2B5EF4-FFF2-40B4-BE49-F238E27FC236}">
                <a16:creationId xmlns:a16="http://schemas.microsoft.com/office/drawing/2014/main" id="{E4F96F8F-E257-C32A-B902-3C6C286126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1946" y="1862844"/>
            <a:ext cx="386504" cy="500422"/>
          </a:xfrm>
          <a:prstGeom prst="rect">
            <a:avLst/>
          </a:prstGeom>
        </p:spPr>
      </p:pic>
      <p:sp>
        <p:nvSpPr>
          <p:cNvPr id="4" name="Text Placeholder 15">
            <a:extLst>
              <a:ext uri="{FF2B5EF4-FFF2-40B4-BE49-F238E27FC236}">
                <a16:creationId xmlns:a16="http://schemas.microsoft.com/office/drawing/2014/main" id="{5D29D3D6-ECD1-79BA-E636-41F02BCFE4F4}"/>
              </a:ext>
            </a:extLst>
          </p:cNvPr>
          <p:cNvSpPr txBox="1">
            <a:spLocks/>
          </p:cNvSpPr>
          <p:nvPr/>
        </p:nvSpPr>
        <p:spPr>
          <a:xfrm>
            <a:off x="665113" y="2755900"/>
            <a:ext cx="3260170" cy="609600"/>
          </a:xfrm>
          <a:prstGeom prst="roundRect">
            <a:avLst>
              <a:gd name="adj" fmla="val 50000"/>
            </a:avLst>
          </a:prstGeom>
          <a:solidFill>
            <a:schemeClr val="accent1"/>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GB" sz="2000" b="1">
                <a:solidFill>
                  <a:srgbClr val="FFFFFF"/>
                </a:solidFill>
                <a:cs typeface="Arial"/>
              </a:rPr>
              <a:t>Feedback Mechanism</a:t>
            </a:r>
            <a:endParaRPr lang="en-GB" sz="2000">
              <a:solidFill>
                <a:srgbClr val="000000"/>
              </a:solidFill>
              <a:cs typeface="Arial"/>
            </a:endParaRPr>
          </a:p>
        </p:txBody>
      </p:sp>
      <p:sp>
        <p:nvSpPr>
          <p:cNvPr id="14" name="Text Placeholder 15">
            <a:extLst>
              <a:ext uri="{FF2B5EF4-FFF2-40B4-BE49-F238E27FC236}">
                <a16:creationId xmlns:a16="http://schemas.microsoft.com/office/drawing/2014/main" id="{6272F535-F6D1-7CCD-1911-669AC83DB9E3}"/>
              </a:ext>
            </a:extLst>
          </p:cNvPr>
          <p:cNvSpPr txBox="1">
            <a:spLocks/>
          </p:cNvSpPr>
          <p:nvPr/>
        </p:nvSpPr>
        <p:spPr>
          <a:xfrm>
            <a:off x="4290152" y="2755900"/>
            <a:ext cx="3462316" cy="609600"/>
          </a:xfrm>
          <a:prstGeom prst="roundRect">
            <a:avLst>
              <a:gd name="adj" fmla="val 50000"/>
            </a:avLst>
          </a:prstGeom>
          <a:solidFill>
            <a:schemeClr val="accent2"/>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b="1" baseline="0">
                <a:solidFill>
                  <a:srgbClr val="FFFFFF"/>
                </a:solidFill>
                <a:latin typeface="Arial"/>
              </a:rPr>
              <a:t>Pilots </a:t>
            </a:r>
            <a:r>
              <a:rPr lang="en-GB" sz="2000">
                <a:latin typeface="Arial"/>
                <a:ea typeface="Arial"/>
                <a:cs typeface="Arial"/>
              </a:rPr>
              <a:t>​</a:t>
            </a:r>
            <a:endParaRPr lang="en-GB" sz="2000" b="1">
              <a:solidFill>
                <a:srgbClr val="FFFFFF"/>
              </a:solidFill>
              <a:cs typeface="Arial"/>
            </a:endParaRPr>
          </a:p>
        </p:txBody>
      </p:sp>
      <p:sp>
        <p:nvSpPr>
          <p:cNvPr id="8" name="Text Placeholder 15">
            <a:extLst>
              <a:ext uri="{FF2B5EF4-FFF2-40B4-BE49-F238E27FC236}">
                <a16:creationId xmlns:a16="http://schemas.microsoft.com/office/drawing/2014/main" id="{C38DF2CC-5D84-02B3-35A1-1FD9350A7A2A}"/>
              </a:ext>
            </a:extLst>
          </p:cNvPr>
          <p:cNvSpPr txBox="1">
            <a:spLocks/>
          </p:cNvSpPr>
          <p:nvPr/>
        </p:nvSpPr>
        <p:spPr>
          <a:xfrm>
            <a:off x="8117337" y="2755900"/>
            <a:ext cx="3462316" cy="609600"/>
          </a:xfrm>
          <a:prstGeom prst="roundRect">
            <a:avLst>
              <a:gd name="adj" fmla="val 50000"/>
            </a:avLst>
          </a:prstGeom>
          <a:solidFill>
            <a:schemeClr val="tx2"/>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000" b="1">
                <a:solidFill>
                  <a:srgbClr val="FFFFFF"/>
                </a:solidFill>
                <a:cs typeface="Arial"/>
              </a:rPr>
              <a:t>Contact and Info</a:t>
            </a:r>
          </a:p>
        </p:txBody>
      </p:sp>
      <p:sp>
        <p:nvSpPr>
          <p:cNvPr id="9" name="TextBox 8">
            <a:extLst>
              <a:ext uri="{FF2B5EF4-FFF2-40B4-BE49-F238E27FC236}">
                <a16:creationId xmlns:a16="http://schemas.microsoft.com/office/drawing/2014/main" id="{D31A42E7-C6DA-DF1D-6CF1-4066A925D78A}"/>
              </a:ext>
            </a:extLst>
          </p:cNvPr>
          <p:cNvSpPr txBox="1"/>
          <p:nvPr/>
        </p:nvSpPr>
        <p:spPr>
          <a:xfrm>
            <a:off x="4293969" y="3403344"/>
            <a:ext cx="3260170" cy="3274999"/>
          </a:xfrm>
          <a:prstGeom prst="rect">
            <a:avLst/>
          </a:prstGeom>
          <a:noFill/>
        </p:spPr>
        <p:txBody>
          <a:bodyPr wrap="square" lIns="0" tIns="91440" rIns="0" bIns="91440" anchor="t">
            <a:spAutoFit/>
          </a:bodyPr>
          <a:lstStyle/>
          <a:p>
            <a:pPr marL="254000" indent="-254000">
              <a:lnSpc>
                <a:spcPct val="120000"/>
              </a:lnSpc>
              <a:spcBef>
                <a:spcPts val="1800"/>
              </a:spcBef>
              <a:buSzPct val="90000"/>
              <a:buFont typeface="Calibri" panose="020F0502020204030204" pitchFamily="34" charset="0"/>
              <a:buChar char="•"/>
            </a:pPr>
            <a:r>
              <a:rPr lang="en-US">
                <a:cs typeface="Arial"/>
              </a:rPr>
              <a:t>A maximum of </a:t>
            </a:r>
            <a:r>
              <a:rPr lang="en-US" b="1">
                <a:cs typeface="Arial"/>
              </a:rPr>
              <a:t>10 public pilots</a:t>
            </a:r>
            <a:r>
              <a:rPr lang="en-US">
                <a:cs typeface="Arial"/>
              </a:rPr>
              <a:t> may be selected.</a:t>
            </a:r>
          </a:p>
          <a:p>
            <a:pPr marL="254000" indent="-254000">
              <a:lnSpc>
                <a:spcPct val="120000"/>
              </a:lnSpc>
              <a:spcBef>
                <a:spcPts val="1800"/>
              </a:spcBef>
              <a:buSzPct val="90000"/>
              <a:buFont typeface="Calibri" panose="020F0502020204030204" pitchFamily="34" charset="0"/>
              <a:buChar char="•"/>
            </a:pPr>
            <a:r>
              <a:rPr lang="en-US">
                <a:cs typeface="Arial"/>
              </a:rPr>
              <a:t>Application and review process will be handled on a</a:t>
            </a:r>
            <a:r>
              <a:rPr lang="en-US" b="1">
                <a:cs typeface="Arial"/>
              </a:rPr>
              <a:t> first-come-first-serve basis.</a:t>
            </a:r>
          </a:p>
          <a:p>
            <a:pPr marL="254000" indent="-254000">
              <a:lnSpc>
                <a:spcPct val="120000"/>
              </a:lnSpc>
              <a:spcBef>
                <a:spcPts val="1800"/>
              </a:spcBef>
              <a:buSzPct val="90000"/>
              <a:buFont typeface="Calibri" panose="020F0502020204030204" pitchFamily="34" charset="0"/>
              <a:buChar char="•"/>
            </a:pPr>
            <a:r>
              <a:rPr lang="en-US" b="1">
                <a:cs typeface="Arial"/>
              </a:rPr>
              <a:t>No Funding is available</a:t>
            </a:r>
            <a:r>
              <a:rPr lang="en-US">
                <a:cs typeface="Arial"/>
              </a:rPr>
              <a:t> for the study roll-out from HEU-EFS or IHI</a:t>
            </a:r>
          </a:p>
        </p:txBody>
      </p:sp>
      <p:sp>
        <p:nvSpPr>
          <p:cNvPr id="13" name="Graphic 56">
            <a:extLst>
              <a:ext uri="{FF2B5EF4-FFF2-40B4-BE49-F238E27FC236}">
                <a16:creationId xmlns:a16="http://schemas.microsoft.com/office/drawing/2014/main" id="{94A95C4E-77E5-58B1-BF9A-EFB8E6A32937}"/>
              </a:ext>
            </a:extLst>
          </p:cNvPr>
          <p:cNvSpPr/>
          <p:nvPr/>
        </p:nvSpPr>
        <p:spPr>
          <a:xfrm>
            <a:off x="9387793" y="1704975"/>
            <a:ext cx="921404" cy="816162"/>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24" name="Graphic 22" descr="Information with solid fill">
            <a:extLst>
              <a:ext uri="{FF2B5EF4-FFF2-40B4-BE49-F238E27FC236}">
                <a16:creationId xmlns:a16="http://schemas.microsoft.com/office/drawing/2014/main" id="{428BEF2F-9DF3-05BF-63A7-C86AD2D9F9B4}"/>
              </a:ext>
            </a:extLst>
          </p:cNvPr>
          <p:cNvSpPr/>
          <p:nvPr/>
        </p:nvSpPr>
        <p:spPr>
          <a:xfrm>
            <a:off x="9667603" y="1935339"/>
            <a:ext cx="361784" cy="355435"/>
          </a:xfrm>
          <a:custGeom>
            <a:avLst/>
            <a:gdLst>
              <a:gd name="connsiteX0" fmla="*/ 286544 w 573087"/>
              <a:gd name="connsiteY0" fmla="*/ 0 h 563032"/>
              <a:gd name="connsiteX1" fmla="*/ 0 w 573087"/>
              <a:gd name="connsiteY1" fmla="*/ 281516 h 563032"/>
              <a:gd name="connsiteX2" fmla="*/ 286544 w 573087"/>
              <a:gd name="connsiteY2" fmla="*/ 563033 h 563032"/>
              <a:gd name="connsiteX3" fmla="*/ 573088 w 573087"/>
              <a:gd name="connsiteY3" fmla="*/ 281516 h 563032"/>
              <a:gd name="connsiteX4" fmla="*/ 286544 w 573087"/>
              <a:gd name="connsiteY4" fmla="*/ 0 h 563032"/>
              <a:gd name="connsiteX5" fmla="*/ 271463 w 573087"/>
              <a:gd name="connsiteY5" fmla="*/ 74083 h 563032"/>
              <a:gd name="connsiteX6" fmla="*/ 309166 w 573087"/>
              <a:gd name="connsiteY6" fmla="*/ 111125 h 563032"/>
              <a:gd name="connsiteX7" fmla="*/ 271463 w 573087"/>
              <a:gd name="connsiteY7" fmla="*/ 148166 h 563032"/>
              <a:gd name="connsiteX8" fmla="*/ 233759 w 573087"/>
              <a:gd name="connsiteY8" fmla="*/ 111125 h 563032"/>
              <a:gd name="connsiteX9" fmla="*/ 271463 w 573087"/>
              <a:gd name="connsiteY9" fmla="*/ 74083 h 563032"/>
              <a:gd name="connsiteX10" fmla="*/ 361950 w 573087"/>
              <a:gd name="connsiteY10" fmla="*/ 488949 h 563032"/>
              <a:gd name="connsiteX11" fmla="*/ 211138 w 573087"/>
              <a:gd name="connsiteY11" fmla="*/ 488949 h 563032"/>
              <a:gd name="connsiteX12" fmla="*/ 211138 w 573087"/>
              <a:gd name="connsiteY12" fmla="*/ 444499 h 563032"/>
              <a:gd name="connsiteX13" fmla="*/ 263922 w 573087"/>
              <a:gd name="connsiteY13" fmla="*/ 444499 h 563032"/>
              <a:gd name="connsiteX14" fmla="*/ 263922 w 573087"/>
              <a:gd name="connsiteY14" fmla="*/ 222250 h 563032"/>
              <a:gd name="connsiteX15" fmla="*/ 218678 w 573087"/>
              <a:gd name="connsiteY15" fmla="*/ 222250 h 563032"/>
              <a:gd name="connsiteX16" fmla="*/ 218678 w 573087"/>
              <a:gd name="connsiteY16" fmla="*/ 177800 h 563032"/>
              <a:gd name="connsiteX17" fmla="*/ 309166 w 573087"/>
              <a:gd name="connsiteY17" fmla="*/ 177800 h 563032"/>
              <a:gd name="connsiteX18" fmla="*/ 309166 w 573087"/>
              <a:gd name="connsiteY18" fmla="*/ 222250 h 563032"/>
              <a:gd name="connsiteX19" fmla="*/ 309166 w 573087"/>
              <a:gd name="connsiteY19" fmla="*/ 444499 h 563032"/>
              <a:gd name="connsiteX20" fmla="*/ 361950 w 573087"/>
              <a:gd name="connsiteY20" fmla="*/ 444499 h 563032"/>
              <a:gd name="connsiteX21" fmla="*/ 361950 w 573087"/>
              <a:gd name="connsiteY21" fmla="*/ 488949 h 5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3087" h="563032">
                <a:moveTo>
                  <a:pt x="286544" y="0"/>
                </a:moveTo>
                <a:cubicBezTo>
                  <a:pt x="128191" y="0"/>
                  <a:pt x="0" y="125941"/>
                  <a:pt x="0" y="281516"/>
                </a:cubicBezTo>
                <a:cubicBezTo>
                  <a:pt x="0" y="437091"/>
                  <a:pt x="128191" y="563033"/>
                  <a:pt x="286544" y="563033"/>
                </a:cubicBezTo>
                <a:cubicBezTo>
                  <a:pt x="444897" y="563033"/>
                  <a:pt x="573088" y="437091"/>
                  <a:pt x="573088" y="281516"/>
                </a:cubicBezTo>
                <a:cubicBezTo>
                  <a:pt x="573088" y="125941"/>
                  <a:pt x="444897" y="0"/>
                  <a:pt x="286544" y="0"/>
                </a:cubicBezTo>
                <a:close/>
                <a:moveTo>
                  <a:pt x="271463" y="74083"/>
                </a:moveTo>
                <a:cubicBezTo>
                  <a:pt x="292576" y="74083"/>
                  <a:pt x="309166" y="90382"/>
                  <a:pt x="309166" y="111125"/>
                </a:cubicBezTo>
                <a:cubicBezTo>
                  <a:pt x="309166" y="131868"/>
                  <a:pt x="292576" y="148166"/>
                  <a:pt x="271463" y="148166"/>
                </a:cubicBezTo>
                <a:cubicBezTo>
                  <a:pt x="250349" y="148166"/>
                  <a:pt x="233759" y="131868"/>
                  <a:pt x="233759" y="111125"/>
                </a:cubicBezTo>
                <a:cubicBezTo>
                  <a:pt x="233759" y="90382"/>
                  <a:pt x="250349" y="74083"/>
                  <a:pt x="271463" y="74083"/>
                </a:cubicBezTo>
                <a:close/>
                <a:moveTo>
                  <a:pt x="361950" y="488949"/>
                </a:moveTo>
                <a:lnTo>
                  <a:pt x="211138" y="488949"/>
                </a:lnTo>
                <a:lnTo>
                  <a:pt x="211138" y="444499"/>
                </a:lnTo>
                <a:lnTo>
                  <a:pt x="263922" y="444499"/>
                </a:lnTo>
                <a:lnTo>
                  <a:pt x="263922" y="222250"/>
                </a:lnTo>
                <a:lnTo>
                  <a:pt x="218678" y="222250"/>
                </a:lnTo>
                <a:lnTo>
                  <a:pt x="218678" y="177800"/>
                </a:lnTo>
                <a:lnTo>
                  <a:pt x="309166" y="177800"/>
                </a:lnTo>
                <a:lnTo>
                  <a:pt x="309166" y="222250"/>
                </a:lnTo>
                <a:lnTo>
                  <a:pt x="309166" y="444499"/>
                </a:lnTo>
                <a:lnTo>
                  <a:pt x="361950" y="444499"/>
                </a:lnTo>
                <a:lnTo>
                  <a:pt x="361950" y="488949"/>
                </a:lnTo>
                <a:close/>
              </a:path>
            </a:pathLst>
          </a:custGeom>
          <a:solidFill>
            <a:srgbClr val="FFFFFF"/>
          </a:solidFill>
          <a:ln w="7541" cap="flat">
            <a:noFill/>
            <a:prstDash val="solid"/>
            <a:miter/>
          </a:ln>
        </p:spPr>
        <p:txBody>
          <a:bodyPr rtlCol="0" anchor="ctr"/>
          <a:lstStyle/>
          <a:p>
            <a:endParaRPr lang="en-US"/>
          </a:p>
        </p:txBody>
      </p:sp>
      <p:sp>
        <p:nvSpPr>
          <p:cNvPr id="12" name="Rectangle 11">
            <a:extLst>
              <a:ext uri="{FF2B5EF4-FFF2-40B4-BE49-F238E27FC236}">
                <a16:creationId xmlns:a16="http://schemas.microsoft.com/office/drawing/2014/main" id="{3DEDF6F2-81C2-164D-5E48-E1214E0D308D}"/>
              </a:ext>
            </a:extLst>
          </p:cNvPr>
          <p:cNvSpPr/>
          <p:nvPr/>
        </p:nvSpPr>
        <p:spPr>
          <a:xfrm>
            <a:off x="8111677" y="3403344"/>
            <a:ext cx="3428224" cy="2277803"/>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E0E0E0"/>
                </a:solidFill>
              </a14:hiddenFill>
            </a:ext>
          </a:extLst>
        </p:spPr>
        <p:style>
          <a:lnRef idx="2">
            <a:schemeClr val="accent6"/>
          </a:lnRef>
          <a:fillRef idx="1">
            <a:schemeClr val="lt1"/>
          </a:fillRef>
          <a:effectRef idx="0">
            <a:schemeClr val="accent6"/>
          </a:effectRef>
          <a:fontRef idx="minor">
            <a:schemeClr val="dk1"/>
          </a:fontRef>
        </p:style>
        <p:txBody>
          <a:bodyPr wrap="square" lIns="0" tIns="91440" rIns="0" bIns="91440" rtlCol="0" anchor="t">
            <a:spAutoFit/>
          </a:bodyPr>
          <a:lstStyle/>
          <a:p>
            <a:pPr marL="254000" indent="-254000">
              <a:lnSpc>
                <a:spcPct val="120000"/>
              </a:lnSpc>
              <a:spcBef>
                <a:spcPts val="1800"/>
              </a:spcBef>
              <a:buSzPct val="90000"/>
              <a:buFont typeface="Calibri" panose="020F0502020204030204" pitchFamily="34" charset="0"/>
              <a:buChar char="•"/>
            </a:pPr>
            <a:r>
              <a:rPr lang="en-US">
                <a:solidFill>
                  <a:schemeClr val="tx1"/>
                </a:solidFill>
              </a:rPr>
              <a:t>All information here: </a:t>
            </a:r>
            <a:r>
              <a:rPr lang="en-US">
                <a:solidFill>
                  <a:schemeClr val="accent4"/>
                </a:solidFill>
                <a:hlinkClick r:id="rId7">
                  <a:extLst>
                    <a:ext uri="{A12FA001-AC4F-418D-AE19-62706E023703}">
                      <ahyp:hlinkClr xmlns:ahyp="http://schemas.microsoft.com/office/drawing/2018/hyperlinkcolor" val="tx"/>
                    </a:ext>
                  </a:extLst>
                </a:hlinkClick>
              </a:rPr>
              <a:t>https://heuefs.eu/open-call-for-pilots/</a:t>
            </a:r>
            <a:r>
              <a:rPr lang="en-US">
                <a:solidFill>
                  <a:schemeClr val="accent4"/>
                </a:solidFill>
              </a:rPr>
              <a:t>. </a:t>
            </a:r>
          </a:p>
          <a:p>
            <a:pPr marL="254000" indent="-254000">
              <a:lnSpc>
                <a:spcPct val="120000"/>
              </a:lnSpc>
              <a:spcBef>
                <a:spcPts val="1800"/>
              </a:spcBef>
              <a:buSzPct val="90000"/>
              <a:buFont typeface="Calibri" panose="020F0502020204030204" pitchFamily="34" charset="0"/>
              <a:buChar char="•"/>
            </a:pPr>
            <a:r>
              <a:rPr lang="en-US">
                <a:solidFill>
                  <a:schemeClr val="tx1"/>
                </a:solidFill>
              </a:rPr>
              <a:t>Expression of Interest</a:t>
            </a:r>
            <a:r>
              <a:rPr lang="en-US">
                <a:solidFill>
                  <a:schemeClr val="accent4"/>
                </a:solidFill>
                <a:cs typeface="Arial"/>
              </a:rPr>
              <a:t> </a:t>
            </a:r>
            <a:r>
              <a:rPr lang="en-US">
                <a:solidFill>
                  <a:schemeClr val="accent4"/>
                </a:solidFill>
                <a:cs typeface="Arial"/>
                <a:hlinkClick r:id="rId8">
                  <a:extLst>
                    <a:ext uri="{A12FA001-AC4F-418D-AE19-62706E023703}">
                      <ahyp:hlinkClr xmlns:ahyp="http://schemas.microsoft.com/office/drawing/2018/hyperlinkcolor" val="tx"/>
                    </a:ext>
                  </a:extLst>
                </a:hlinkClick>
              </a:rPr>
              <a:t>here.</a:t>
            </a:r>
            <a:r>
              <a:rPr lang="en-US">
                <a:solidFill>
                  <a:schemeClr val="accent4"/>
                </a:solidFill>
                <a:cs typeface="Arial"/>
              </a:rPr>
              <a:t> </a:t>
            </a:r>
          </a:p>
          <a:p>
            <a:pPr marL="254000" indent="-254000">
              <a:lnSpc>
                <a:spcPct val="120000"/>
              </a:lnSpc>
              <a:spcBef>
                <a:spcPts val="1800"/>
              </a:spcBef>
              <a:buSzPct val="90000"/>
              <a:buFont typeface="Calibri" panose="020F0502020204030204" pitchFamily="34" charset="0"/>
              <a:buChar char="•"/>
            </a:pPr>
            <a:r>
              <a:rPr lang="en-US">
                <a:solidFill>
                  <a:schemeClr val="accent4"/>
                </a:solidFill>
                <a:cs typeface="Arial"/>
              </a:rPr>
              <a:t>Key contact: pilot@heuefs.eu</a:t>
            </a:r>
          </a:p>
        </p:txBody>
      </p:sp>
      <p:pic>
        <p:nvPicPr>
          <p:cNvPr id="6" name="Graphic 5" descr="Hourglass Finished with solid fill">
            <a:extLst>
              <a:ext uri="{FF2B5EF4-FFF2-40B4-BE49-F238E27FC236}">
                <a16:creationId xmlns:a16="http://schemas.microsoft.com/office/drawing/2014/main" id="{5C99298F-1247-15D8-A817-6904E6DB9D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51268" y="1863067"/>
            <a:ext cx="540084" cy="499979"/>
          </a:xfrm>
          <a:prstGeom prst="rect">
            <a:avLst/>
          </a:prstGeom>
        </p:spPr>
      </p:pic>
    </p:spTree>
    <p:extLst>
      <p:ext uri="{BB962C8B-B14F-4D97-AF65-F5344CB8AC3E}">
        <p14:creationId xmlns:p14="http://schemas.microsoft.com/office/powerpoint/2010/main" val="3533415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DCDEE0B-E045-0C02-5C64-8C6CA284EBFF}"/>
              </a:ext>
            </a:extLst>
          </p:cNvPr>
          <p:cNvSpPr>
            <a:spLocks noGrp="1"/>
          </p:cNvSpPr>
          <p:nvPr>
            <p:ph idx="10"/>
          </p:nvPr>
        </p:nvSpPr>
        <p:spPr/>
        <p:txBody>
          <a:bodyPr/>
          <a:lstStyle/>
          <a:p>
            <a:r>
              <a:rPr lang="en-US"/>
              <a:t>Thank you ! </a:t>
            </a:r>
          </a:p>
          <a:p>
            <a:endParaRPr lang="en-US"/>
          </a:p>
          <a:p>
            <a:r>
              <a:rPr lang="en-US"/>
              <a:t>www.heuefs-eu</a:t>
            </a:r>
            <a:endParaRPr lang="en-CH"/>
          </a:p>
        </p:txBody>
      </p:sp>
      <p:sp>
        <p:nvSpPr>
          <p:cNvPr id="5" name="Content Placeholder 4">
            <a:extLst>
              <a:ext uri="{FF2B5EF4-FFF2-40B4-BE49-F238E27FC236}">
                <a16:creationId xmlns:a16="http://schemas.microsoft.com/office/drawing/2014/main" id="{507DE574-A40F-BE4B-1069-B4C6E2C11757}"/>
              </a:ext>
            </a:extLst>
          </p:cNvPr>
          <p:cNvSpPr>
            <a:spLocks noGrp="1"/>
          </p:cNvSpPr>
          <p:nvPr>
            <p:ph idx="11"/>
          </p:nvPr>
        </p:nvSpPr>
        <p:spPr/>
        <p:txBody>
          <a:bodyPr/>
          <a:lstStyle/>
          <a:p>
            <a:endParaRPr lang="en-CH"/>
          </a:p>
        </p:txBody>
      </p:sp>
    </p:spTree>
    <p:extLst>
      <p:ext uri="{BB962C8B-B14F-4D97-AF65-F5344CB8AC3E}">
        <p14:creationId xmlns:p14="http://schemas.microsoft.com/office/powerpoint/2010/main" val="3015041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bd545c2b-a3f7-4c3c-9b95-81ac36b1008e"/>
  <p:tag name="SLIDO_EVENT_UUID" val="27df9fd5-f2dd-44be-bee2-3b4e07f591c7"/>
  <p:tag name="SLIDO_PRESENTATION_ID" val="91df8e25-7737-4944-8784-e971cc28062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HEU-EFS PowePoint Theme">
  <a:themeElements>
    <a:clrScheme name="Custom 1">
      <a:dk1>
        <a:srgbClr val="1E2C4C"/>
      </a:dk1>
      <a:lt1>
        <a:srgbClr val="FFFFFF"/>
      </a:lt1>
      <a:dk2>
        <a:srgbClr val="4C3E91"/>
      </a:dk2>
      <a:lt2>
        <a:srgbClr val="E8E0DA"/>
      </a:lt2>
      <a:accent1>
        <a:srgbClr val="492776"/>
      </a:accent1>
      <a:accent2>
        <a:srgbClr val="8D4996"/>
      </a:accent2>
      <a:accent3>
        <a:srgbClr val="482676"/>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U-EFS_Powerpoint_template 1" id="{C7EF245C-41A8-42DC-8AF3-DB6CCA8421A4}" vid="{2D1C865C-AC7E-4718-A03D-60D2EEA192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ce4dee4-4d7a-4815-862b-2672b80567dc">
      <Terms xmlns="http://schemas.microsoft.com/office/infopath/2007/PartnerControls"/>
    </lcf76f155ced4ddcb4097134ff3c332f>
    <TaxCatchAll xmlns="271f3c24-6274-4ba4-b98e-43db698baed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3DD51FFE9C84A441AC844C46B70FEFC3" ma:contentTypeVersion="14" ma:contentTypeDescription="Creare un nuovo documento." ma:contentTypeScope="" ma:versionID="af442a27934cf969ef95345f44446383">
  <xsd:schema xmlns:xsd="http://www.w3.org/2001/XMLSchema" xmlns:xs="http://www.w3.org/2001/XMLSchema" xmlns:p="http://schemas.microsoft.com/office/2006/metadata/properties" xmlns:ns2="ace4dee4-4d7a-4815-862b-2672b80567dc" xmlns:ns3="271f3c24-6274-4ba4-b98e-43db698baede" targetNamespace="http://schemas.microsoft.com/office/2006/metadata/properties" ma:root="true" ma:fieldsID="8611aa4b1813b2cbb198f85f75791438" ns2:_="" ns3:_="">
    <xsd:import namespace="ace4dee4-4d7a-4815-862b-2672b80567dc"/>
    <xsd:import namespace="271f3c24-6274-4ba4-b98e-43db698bae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e4dee4-4d7a-4815-862b-2672b80567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Tag immagine" ma:readOnly="false" ma:fieldId="{5cf76f15-5ced-4ddc-b409-7134ff3c332f}" ma:taxonomyMulti="true" ma:sspId="6b737b4c-a8da-4a75-ad10-761ea969293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1f3c24-6274-4ba4-b98e-43db698baede" elementFormDefault="qualified">
    <xsd:import namespace="http://schemas.microsoft.com/office/2006/documentManagement/types"/>
    <xsd:import namespace="http://schemas.microsoft.com/office/infopath/2007/PartnerControls"/>
    <xsd:element name="SharedWithUsers" ma:index="16"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Condiviso con dettagli" ma:internalName="SharedWithDetails" ma:readOnly="true">
      <xsd:simpleType>
        <xsd:restriction base="dms:Note">
          <xsd:maxLength value="255"/>
        </xsd:restriction>
      </xsd:simpleType>
    </xsd:element>
    <xsd:element name="TaxCatchAll" ma:index="20" nillable="true" ma:displayName="Taxonomy Catch All Column" ma:hidden="true" ma:list="{4b136562-83ff-4318-898d-7f917b9de148}" ma:internalName="TaxCatchAll" ma:showField="CatchAllData" ma:web="271f3c24-6274-4ba4-b98e-43db698bae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3825F9-A2EC-48DF-89E8-DB860EED11C5}">
  <ds:schemaRefs>
    <ds:schemaRef ds:uri="271f3c24-6274-4ba4-b98e-43db698baede"/>
    <ds:schemaRef ds:uri="ace4dee4-4d7a-4815-862b-2672b80567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8105051-8213-46F2-9D26-5B4741ED3C9C}">
  <ds:schemaRefs>
    <ds:schemaRef ds:uri="http://schemas.microsoft.com/sharepoint/v3/contenttype/forms"/>
  </ds:schemaRefs>
</ds:datastoreItem>
</file>

<file path=customXml/itemProps3.xml><?xml version="1.0" encoding="utf-8"?>
<ds:datastoreItem xmlns:ds="http://schemas.openxmlformats.org/officeDocument/2006/customXml" ds:itemID="{5E75414D-0BE6-4823-9BC3-0F7507025172}"/>
</file>

<file path=docProps/app.xml><?xml version="1.0" encoding="utf-8"?>
<Properties xmlns="http://schemas.openxmlformats.org/officeDocument/2006/extended-properties" xmlns:vt="http://schemas.openxmlformats.org/officeDocument/2006/docPropsVTypes">
  <Template/>
  <TotalTime>2</TotalTime>
  <Words>1107</Words>
  <Application>Microsoft Office PowerPoint</Application>
  <PresentationFormat>Widescreen</PresentationFormat>
  <Paragraphs>224</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HEU-EFS PowePoint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Matei Vulpe</dc:creator>
  <cp:lastModifiedBy>Martina Nesverova - AMIRES</cp:lastModifiedBy>
  <cp:revision>5</cp:revision>
  <dcterms:created xsi:type="dcterms:W3CDTF">2023-12-21T14:35:00Z</dcterms:created>
  <dcterms:modified xsi:type="dcterms:W3CDTF">2025-12-11T10:26:28Z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0x0101003DD51FFE9C84A441AC844C46B70FEFC3</vt:lpwstr>
  </property>
  <property fmtid="{D5CDD505-2E9C-101B-9397-08002B2CF9AE}" pid="3" name="MediaServiceImageTags">
    <vt:lpwstr/>
  </property>
</Properties>
</file>